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97" r:id="rId3"/>
    <p:sldId id="670" r:id="rId4"/>
    <p:sldId id="671" r:id="rId5"/>
    <p:sldId id="298" r:id="rId6"/>
    <p:sldId id="299" r:id="rId8"/>
    <p:sldId id="393" r:id="rId9"/>
    <p:sldId id="302" r:id="rId10"/>
    <p:sldId id="303" r:id="rId11"/>
    <p:sldId id="304" r:id="rId12"/>
    <p:sldId id="394" r:id="rId13"/>
    <p:sldId id="403" r:id="rId14"/>
    <p:sldId id="395" r:id="rId15"/>
    <p:sldId id="396" r:id="rId16"/>
    <p:sldId id="413" r:id="rId17"/>
    <p:sldId id="398" r:id="rId18"/>
    <p:sldId id="399" r:id="rId19"/>
    <p:sldId id="400" r:id="rId20"/>
    <p:sldId id="401" r:id="rId21"/>
    <p:sldId id="402" r:id="rId22"/>
    <p:sldId id="412" r:id="rId23"/>
    <p:sldId id="406" r:id="rId24"/>
    <p:sldId id="407" r:id="rId25"/>
    <p:sldId id="408" r:id="rId26"/>
    <p:sldId id="409" r:id="rId27"/>
    <p:sldId id="410" r:id="rId28"/>
    <p:sldId id="414" r:id="rId29"/>
    <p:sldId id="312" r:id="rId30"/>
    <p:sldId id="313" r:id="rId31"/>
    <p:sldId id="314" r:id="rId32"/>
    <p:sldId id="404" r:id="rId33"/>
    <p:sldId id="415" r:id="rId34"/>
    <p:sldId id="425" r:id="rId35"/>
    <p:sldId id="427" r:id="rId36"/>
    <p:sldId id="426" r:id="rId37"/>
    <p:sldId id="428" r:id="rId38"/>
    <p:sldId id="305" r:id="rId39"/>
    <p:sldId id="306" r:id="rId40"/>
    <p:sldId id="307" r:id="rId41"/>
    <p:sldId id="308" r:id="rId42"/>
    <p:sldId id="331" r:id="rId43"/>
    <p:sldId id="328" r:id="rId44"/>
    <p:sldId id="446" r:id="rId45"/>
    <p:sldId id="447" r:id="rId46"/>
    <p:sldId id="417" r:id="rId47"/>
    <p:sldId id="419" r:id="rId48"/>
    <p:sldId id="420" r:id="rId49"/>
    <p:sldId id="423" r:id="rId50"/>
    <p:sldId id="422" r:id="rId51"/>
    <p:sldId id="421" r:id="rId52"/>
    <p:sldId id="418" r:id="rId53"/>
    <p:sldId id="416" r:id="rId54"/>
    <p:sldId id="424" r:id="rId55"/>
    <p:sldId id="431" r:id="rId56"/>
    <p:sldId id="432" r:id="rId57"/>
    <p:sldId id="433" r:id="rId58"/>
    <p:sldId id="378" r:id="rId59"/>
    <p:sldId id="509" r:id="rId60"/>
    <p:sldId id="510" r:id="rId61"/>
    <p:sldId id="511" r:id="rId62"/>
    <p:sldId id="512" r:id="rId63"/>
    <p:sldId id="559" r:id="rId64"/>
    <p:sldId id="617" r:id="rId65"/>
    <p:sldId id="513" r:id="rId66"/>
    <p:sldId id="434" r:id="rId67"/>
    <p:sldId id="609" r:id="rId68"/>
    <p:sldId id="611" r:id="rId69"/>
    <p:sldId id="614" r:id="rId70"/>
    <p:sldId id="618" r:id="rId71"/>
    <p:sldId id="619" r:id="rId72"/>
    <p:sldId id="430" r:id="rId73"/>
    <p:sldId id="435" r:id="rId74"/>
    <p:sldId id="436" r:id="rId75"/>
    <p:sldId id="330" r:id="rId76"/>
    <p:sldId id="329" r:id="rId77"/>
    <p:sldId id="355" r:id="rId78"/>
    <p:sldId id="437" r:id="rId79"/>
    <p:sldId id="356" r:id="rId80"/>
    <p:sldId id="440" r:id="rId81"/>
    <p:sldId id="442" r:id="rId82"/>
    <p:sldId id="373" r:id="rId83"/>
    <p:sldId id="443" r:id="rId84"/>
    <p:sldId id="444" r:id="rId85"/>
    <p:sldId id="445" r:id="rId86"/>
    <p:sldId id="358" r:id="rId87"/>
    <p:sldId id="357" r:id="rId88"/>
    <p:sldId id="375" r:id="rId89"/>
    <p:sldId id="376" r:id="rId90"/>
    <p:sldId id="377" r:id="rId91"/>
    <p:sldId id="365" r:id="rId92"/>
    <p:sldId id="366" r:id="rId93"/>
    <p:sldId id="367" r:id="rId94"/>
    <p:sldId id="332" r:id="rId95"/>
    <p:sldId id="333" r:id="rId96"/>
    <p:sldId id="334" r:id="rId97"/>
    <p:sldId id="335" r:id="rId98"/>
    <p:sldId id="382" r:id="rId99"/>
    <p:sldId id="381" r:id="rId100"/>
    <p:sldId id="336" r:id="rId101"/>
    <p:sldId id="337" r:id="rId102"/>
    <p:sldId id="338" r:id="rId103"/>
    <p:sldId id="339" r:id="rId104"/>
    <p:sldId id="340" r:id="rId105"/>
    <p:sldId id="341" r:id="rId106"/>
    <p:sldId id="351" r:id="rId107"/>
    <p:sldId id="344" r:id="rId108"/>
    <p:sldId id="345" r:id="rId109"/>
    <p:sldId id="346" r:id="rId110"/>
    <p:sldId id="347" r:id="rId111"/>
    <p:sldId id="348" r:id="rId112"/>
    <p:sldId id="349" r:id="rId113"/>
    <p:sldId id="560" r:id="rId114"/>
    <p:sldId id="561" r:id="rId115"/>
    <p:sldId id="562" r:id="rId116"/>
    <p:sldId id="353" r:id="rId1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CC9900"/>
    <a:srgbClr val="FF00FF"/>
    <a:srgbClr val="FF3399"/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88350" autoAdjust="0"/>
  </p:normalViewPr>
  <p:slideViewPr>
    <p:cSldViewPr>
      <p:cViewPr varScale="1">
        <p:scale>
          <a:sx n="101" d="100"/>
          <a:sy n="101" d="100"/>
        </p:scale>
        <p:origin x="1794" y="108"/>
      </p:cViewPr>
      <p:guideLst>
        <p:guide orient="horz" pos="216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0" Type="http://schemas.openxmlformats.org/officeDocument/2006/relationships/tableStyles" Target="tableStyles.xml"/><Relationship Id="rId12" Type="http://schemas.openxmlformats.org/officeDocument/2006/relationships/slide" Target="slides/slide9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#1" loCatId="list" qsTypeId="urn:microsoft.com/office/officeart/2005/8/quickstyle/simple5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rgbClr val="FFC000"/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9D4C9EF7-4355-4A7B-8269-38CF3F846283}" type="presOf" srcId="{F4E49FB6-BAEC-4D61-AE0D-5FA9F57F40D1}" destId="{7D320737-378C-4B8C-AEBD-51068216900B}" srcOrd="0" destOrd="0" presId="urn:microsoft.com/office/officeart/2008/layout/VerticalCurvedList#1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A97E8922-9C62-445F-A1A9-EA1D9A2787B4}" type="presOf" srcId="{AA26FAA2-A785-4E15-BA91-A671C9AEEFB8}" destId="{411AB55B-A6A8-48D0-B24D-1FE0443D1EDB}" srcOrd="0" destOrd="0" presId="urn:microsoft.com/office/officeart/2008/layout/VerticalCurvedList#1"/>
    <dgm:cxn modelId="{5905A71E-874D-46A3-84C3-DED846EC99CF}" type="presOf" srcId="{607E526C-60CD-4A98-A71B-78FCE2BC42A5}" destId="{596E06D9-740A-4EB7-99D6-26FD9CA88D40}" srcOrd="0" destOrd="0" presId="urn:microsoft.com/office/officeart/2008/layout/VerticalCurvedList#1"/>
    <dgm:cxn modelId="{793A239B-DA2D-4EAB-B286-2F8162C64546}" type="presOf" srcId="{7944E05A-E851-4FEB-8F65-54CF019D8607}" destId="{CC9EE4F8-9490-427F-B10E-0E9D697AC42E}" srcOrd="0" destOrd="0" presId="urn:microsoft.com/office/officeart/2008/layout/VerticalCurvedList#1"/>
    <dgm:cxn modelId="{355DEBAE-36E4-4315-8A48-3ADD906E145A}" type="presOf" srcId="{8A1426EB-7DE3-47DE-897B-C3F4E225F151}" destId="{D3F14193-5855-4C09-A68A-0623D31128DF}" srcOrd="0" destOrd="0" presId="urn:microsoft.com/office/officeart/2008/layout/VerticalCurvedList#1"/>
    <dgm:cxn modelId="{62B7FE53-7C64-4AA5-A3A1-6FD95F11D11D}" type="presOf" srcId="{89F17C84-8395-4E33-8F8A-878E46DB1974}" destId="{1B922EBE-B39C-4873-8CC5-9E93797307C1}" srcOrd="0" destOrd="0" presId="urn:microsoft.com/office/officeart/2008/layout/VerticalCurvedList#1"/>
    <dgm:cxn modelId="{250B4E8B-D7E2-4778-9E55-79F09A613E49}" type="presParOf" srcId="{1B922EBE-B39C-4873-8CC5-9E93797307C1}" destId="{7CDB5B95-D570-47D8-BCE0-E552F8830E24}" srcOrd="0" destOrd="0" presId="urn:microsoft.com/office/officeart/2008/layout/VerticalCurvedList#1"/>
    <dgm:cxn modelId="{0EFE6720-1F23-4056-AC7F-A9167586E0D3}" type="presParOf" srcId="{7CDB5B95-D570-47D8-BCE0-E552F8830E24}" destId="{8C163561-368A-464B-8AC3-290847416772}" srcOrd="0" destOrd="0" presId="urn:microsoft.com/office/officeart/2008/layout/VerticalCurvedList#1"/>
    <dgm:cxn modelId="{BC0BC858-5B88-480A-9E45-9B1B23E38EDA}" type="presParOf" srcId="{8C163561-368A-464B-8AC3-290847416772}" destId="{239A010D-535F-44FF-8274-A74669569E25}" srcOrd="0" destOrd="0" presId="urn:microsoft.com/office/officeart/2008/layout/VerticalCurvedList#1"/>
    <dgm:cxn modelId="{6B670207-4D82-4B1F-822B-EA12C756C71B}" type="presParOf" srcId="{8C163561-368A-464B-8AC3-290847416772}" destId="{7D320737-378C-4B8C-AEBD-51068216900B}" srcOrd="1" destOrd="0" presId="urn:microsoft.com/office/officeart/2008/layout/VerticalCurvedList#1"/>
    <dgm:cxn modelId="{FBFF0496-4A73-419D-826F-33055260395D}" type="presParOf" srcId="{8C163561-368A-464B-8AC3-290847416772}" destId="{C626C0FB-4623-4A86-B194-30FC7A43F690}" srcOrd="2" destOrd="0" presId="urn:microsoft.com/office/officeart/2008/layout/VerticalCurvedList#1"/>
    <dgm:cxn modelId="{4EC506AA-90BC-4C33-B32C-B7ED4FD65D8B}" type="presParOf" srcId="{8C163561-368A-464B-8AC3-290847416772}" destId="{0DB23378-0D9E-489E-B056-8FF32F56CCC3}" srcOrd="3" destOrd="0" presId="urn:microsoft.com/office/officeart/2008/layout/VerticalCurvedList#1"/>
    <dgm:cxn modelId="{C894FAFD-0B13-4B81-99C6-86CC4147DACA}" type="presParOf" srcId="{7CDB5B95-D570-47D8-BCE0-E552F8830E24}" destId="{411AB55B-A6A8-48D0-B24D-1FE0443D1EDB}" srcOrd="1" destOrd="0" presId="urn:microsoft.com/office/officeart/2008/layout/VerticalCurvedList#1"/>
    <dgm:cxn modelId="{871B6655-A282-4275-9998-F56137075424}" type="presParOf" srcId="{7CDB5B95-D570-47D8-BCE0-E552F8830E24}" destId="{62EFC6DF-9B9D-4498-9FCB-69AB4CF71398}" srcOrd="2" destOrd="0" presId="urn:microsoft.com/office/officeart/2008/layout/VerticalCurvedList#1"/>
    <dgm:cxn modelId="{26BE9F27-7F8D-4EFE-A44B-B599CA58748A}" type="presParOf" srcId="{62EFC6DF-9B9D-4498-9FCB-69AB4CF71398}" destId="{3A93CF4B-2409-4FAC-8ACE-009A6101783F}" srcOrd="0" destOrd="0" presId="urn:microsoft.com/office/officeart/2008/layout/VerticalCurvedList#1"/>
    <dgm:cxn modelId="{E716978B-25A5-4AB0-8755-14EAF6C5CAFD}" type="presParOf" srcId="{7CDB5B95-D570-47D8-BCE0-E552F8830E24}" destId="{D3F14193-5855-4C09-A68A-0623D31128DF}" srcOrd="3" destOrd="0" presId="urn:microsoft.com/office/officeart/2008/layout/VerticalCurvedList#1"/>
    <dgm:cxn modelId="{AE5DAE84-8481-4F39-9D12-12A85DAC8913}" type="presParOf" srcId="{7CDB5B95-D570-47D8-BCE0-E552F8830E24}" destId="{BD8A115F-6910-49FF-9795-3847D8CBD453}" srcOrd="4" destOrd="0" presId="urn:microsoft.com/office/officeart/2008/layout/VerticalCurvedList#1"/>
    <dgm:cxn modelId="{7D4CAF8F-C1F6-4548-B579-5E079477F92B}" type="presParOf" srcId="{BD8A115F-6910-49FF-9795-3847D8CBD453}" destId="{BAAE23CF-93E1-4283-B216-8A16E8BF43B5}" srcOrd="0" destOrd="0" presId="urn:microsoft.com/office/officeart/2008/layout/VerticalCurvedList#1"/>
    <dgm:cxn modelId="{F3FAA915-7A8C-4039-B570-61032421FF65}" type="presParOf" srcId="{7CDB5B95-D570-47D8-BCE0-E552F8830E24}" destId="{CC9EE4F8-9490-427F-B10E-0E9D697AC42E}" srcOrd="5" destOrd="0" presId="urn:microsoft.com/office/officeart/2008/layout/VerticalCurvedList#1"/>
    <dgm:cxn modelId="{8ED8079C-6902-4D40-8107-99CDB705E005}" type="presParOf" srcId="{7CDB5B95-D570-47D8-BCE0-E552F8830E24}" destId="{99854AA3-86D7-4DB5-AA36-6F45C724EA1C}" srcOrd="6" destOrd="0" presId="urn:microsoft.com/office/officeart/2008/layout/VerticalCurvedList#1"/>
    <dgm:cxn modelId="{9D629727-2D27-4F35-8C6C-519C08A273AF}" type="presParOf" srcId="{99854AA3-86D7-4DB5-AA36-6F45C724EA1C}" destId="{CC93471B-25DF-4061-9EB5-45EAA8B6183F}" srcOrd="0" destOrd="0" presId="urn:microsoft.com/office/officeart/2008/layout/VerticalCurvedList#1"/>
    <dgm:cxn modelId="{3D609AF9-DE2A-4D8D-9338-21ACD83D273B}" type="presParOf" srcId="{7CDB5B95-D570-47D8-BCE0-E552F8830E24}" destId="{596E06D9-740A-4EB7-99D6-26FD9CA88D40}" srcOrd="7" destOrd="0" presId="urn:microsoft.com/office/officeart/2008/layout/VerticalCurvedList#1"/>
    <dgm:cxn modelId="{F0D5D0EA-F918-4082-8C2B-9F953502F7BB}" type="presParOf" srcId="{7CDB5B95-D570-47D8-BCE0-E552F8830E24}" destId="{9031F968-0A05-4BA8-92EC-3061E9C2118F}" srcOrd="8" destOrd="0" presId="urn:microsoft.com/office/officeart/2008/layout/VerticalCurvedList#1"/>
    <dgm:cxn modelId="{3E25B472-1171-4B5D-B61A-9992CAAE9F55}" type="presParOf" srcId="{9031F968-0A05-4BA8-92EC-3061E9C2118F}" destId="{DD20F751-607D-41DA-9959-BD7BBF1B3E8D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#2" loCatId="list" qsTypeId="urn:microsoft.com/office/officeart/2005/8/quickstyle/simple5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accent1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07A65D60-AD12-4612-B860-CC9FF1384AC1}" type="presOf" srcId="{607E526C-60CD-4A98-A71B-78FCE2BC42A5}" destId="{596E06D9-740A-4EB7-99D6-26FD9CA88D40}" srcOrd="0" destOrd="0" presId="urn:microsoft.com/office/officeart/2008/layout/VerticalCurvedList#2"/>
    <dgm:cxn modelId="{BB0CC276-C95C-4F71-8757-81F06F16491F}" type="presOf" srcId="{8A1426EB-7DE3-47DE-897B-C3F4E225F151}" destId="{D3F14193-5855-4C09-A68A-0623D31128DF}" srcOrd="0" destOrd="0" presId="urn:microsoft.com/office/officeart/2008/layout/VerticalCurvedList#2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5A67EE96-EF84-4FCA-9D59-6DEF8D1A585D}" type="presOf" srcId="{89F17C84-8395-4E33-8F8A-878E46DB1974}" destId="{1B922EBE-B39C-4873-8CC5-9E93797307C1}" srcOrd="0" destOrd="0" presId="urn:microsoft.com/office/officeart/2008/layout/VerticalCurvedList#2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071DFB1E-977D-4742-8FC4-91ADDFED1DE3}" type="presOf" srcId="{7944E05A-E851-4FEB-8F65-54CF019D8607}" destId="{CC9EE4F8-9490-427F-B10E-0E9D697AC42E}" srcOrd="0" destOrd="0" presId="urn:microsoft.com/office/officeart/2008/layout/VerticalCurvedList#2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BC996DC4-4A5C-424B-9E4E-4CA225F73C76}" type="presOf" srcId="{AA26FAA2-A785-4E15-BA91-A671C9AEEFB8}" destId="{411AB55B-A6A8-48D0-B24D-1FE0443D1EDB}" srcOrd="0" destOrd="0" presId="urn:microsoft.com/office/officeart/2008/layout/VerticalCurvedList#2"/>
    <dgm:cxn modelId="{BA73CE67-DE6A-42ED-85BD-309B167382D1}" type="presOf" srcId="{F4E49FB6-BAEC-4D61-AE0D-5FA9F57F40D1}" destId="{7D320737-378C-4B8C-AEBD-51068216900B}" srcOrd="0" destOrd="0" presId="urn:microsoft.com/office/officeart/2008/layout/VerticalCurvedList#2"/>
    <dgm:cxn modelId="{2E98653E-BA77-44AD-BC10-4B763FDD6158}" type="presParOf" srcId="{1B922EBE-B39C-4873-8CC5-9E93797307C1}" destId="{7CDB5B95-D570-47D8-BCE0-E552F8830E24}" srcOrd="0" destOrd="0" presId="urn:microsoft.com/office/officeart/2008/layout/VerticalCurvedList#2"/>
    <dgm:cxn modelId="{78E14CEF-9003-42D6-A2A1-64A8436E588D}" type="presParOf" srcId="{7CDB5B95-D570-47D8-BCE0-E552F8830E24}" destId="{8C163561-368A-464B-8AC3-290847416772}" srcOrd="0" destOrd="0" presId="urn:microsoft.com/office/officeart/2008/layout/VerticalCurvedList#2"/>
    <dgm:cxn modelId="{441468FB-87F3-4DDB-A173-9EA06B6EBCF8}" type="presParOf" srcId="{8C163561-368A-464B-8AC3-290847416772}" destId="{239A010D-535F-44FF-8274-A74669569E25}" srcOrd="0" destOrd="0" presId="urn:microsoft.com/office/officeart/2008/layout/VerticalCurvedList#2"/>
    <dgm:cxn modelId="{8387A9C9-E2CB-4212-AF28-F5385C73785B}" type="presParOf" srcId="{8C163561-368A-464B-8AC3-290847416772}" destId="{7D320737-378C-4B8C-AEBD-51068216900B}" srcOrd="1" destOrd="0" presId="urn:microsoft.com/office/officeart/2008/layout/VerticalCurvedList#2"/>
    <dgm:cxn modelId="{213F2698-1C3F-4F2D-8E08-9F97E52477B4}" type="presParOf" srcId="{8C163561-368A-464B-8AC3-290847416772}" destId="{C626C0FB-4623-4A86-B194-30FC7A43F690}" srcOrd="2" destOrd="0" presId="urn:microsoft.com/office/officeart/2008/layout/VerticalCurvedList#2"/>
    <dgm:cxn modelId="{01066364-B858-4DDA-A64B-287B06A057E4}" type="presParOf" srcId="{8C163561-368A-464B-8AC3-290847416772}" destId="{0DB23378-0D9E-489E-B056-8FF32F56CCC3}" srcOrd="3" destOrd="0" presId="urn:microsoft.com/office/officeart/2008/layout/VerticalCurvedList#2"/>
    <dgm:cxn modelId="{424F3D5D-D9C6-44FE-929C-50642B201B86}" type="presParOf" srcId="{7CDB5B95-D570-47D8-BCE0-E552F8830E24}" destId="{411AB55B-A6A8-48D0-B24D-1FE0443D1EDB}" srcOrd="1" destOrd="0" presId="urn:microsoft.com/office/officeart/2008/layout/VerticalCurvedList#2"/>
    <dgm:cxn modelId="{67540F03-4670-4CE0-96A4-61DF4F660FFD}" type="presParOf" srcId="{7CDB5B95-D570-47D8-BCE0-E552F8830E24}" destId="{62EFC6DF-9B9D-4498-9FCB-69AB4CF71398}" srcOrd="2" destOrd="0" presId="urn:microsoft.com/office/officeart/2008/layout/VerticalCurvedList#2"/>
    <dgm:cxn modelId="{93326AA6-DC7A-48AA-AF2D-08757A99CF19}" type="presParOf" srcId="{62EFC6DF-9B9D-4498-9FCB-69AB4CF71398}" destId="{3A93CF4B-2409-4FAC-8ACE-009A6101783F}" srcOrd="0" destOrd="0" presId="urn:microsoft.com/office/officeart/2008/layout/VerticalCurvedList#2"/>
    <dgm:cxn modelId="{E6977437-DDAA-4522-ACE2-525FD26F0071}" type="presParOf" srcId="{7CDB5B95-D570-47D8-BCE0-E552F8830E24}" destId="{D3F14193-5855-4C09-A68A-0623D31128DF}" srcOrd="3" destOrd="0" presId="urn:microsoft.com/office/officeart/2008/layout/VerticalCurvedList#2"/>
    <dgm:cxn modelId="{80E9D0CC-3B1F-47D9-BFB8-1D598C9B3CA2}" type="presParOf" srcId="{7CDB5B95-D570-47D8-BCE0-E552F8830E24}" destId="{BD8A115F-6910-49FF-9795-3847D8CBD453}" srcOrd="4" destOrd="0" presId="urn:microsoft.com/office/officeart/2008/layout/VerticalCurvedList#2"/>
    <dgm:cxn modelId="{8CBA9894-A131-4762-AC59-125A80D62CD0}" type="presParOf" srcId="{BD8A115F-6910-49FF-9795-3847D8CBD453}" destId="{BAAE23CF-93E1-4283-B216-8A16E8BF43B5}" srcOrd="0" destOrd="0" presId="urn:microsoft.com/office/officeart/2008/layout/VerticalCurvedList#2"/>
    <dgm:cxn modelId="{CBF88828-065E-40D0-B672-E3043A47C6E3}" type="presParOf" srcId="{7CDB5B95-D570-47D8-BCE0-E552F8830E24}" destId="{CC9EE4F8-9490-427F-B10E-0E9D697AC42E}" srcOrd="5" destOrd="0" presId="urn:microsoft.com/office/officeart/2008/layout/VerticalCurvedList#2"/>
    <dgm:cxn modelId="{58A5A8CA-F6F5-4017-9D0C-55E5D504D74C}" type="presParOf" srcId="{7CDB5B95-D570-47D8-BCE0-E552F8830E24}" destId="{99854AA3-86D7-4DB5-AA36-6F45C724EA1C}" srcOrd="6" destOrd="0" presId="urn:microsoft.com/office/officeart/2008/layout/VerticalCurvedList#2"/>
    <dgm:cxn modelId="{6D199D99-DFD9-43F4-90EE-095DE987968E}" type="presParOf" srcId="{99854AA3-86D7-4DB5-AA36-6F45C724EA1C}" destId="{CC93471B-25DF-4061-9EB5-45EAA8B6183F}" srcOrd="0" destOrd="0" presId="urn:microsoft.com/office/officeart/2008/layout/VerticalCurvedList#2"/>
    <dgm:cxn modelId="{1C1D5C17-70CF-4A1A-BA6B-29A8E62344BA}" type="presParOf" srcId="{7CDB5B95-D570-47D8-BCE0-E552F8830E24}" destId="{596E06D9-740A-4EB7-99D6-26FD9CA88D40}" srcOrd="7" destOrd="0" presId="urn:microsoft.com/office/officeart/2008/layout/VerticalCurvedList#2"/>
    <dgm:cxn modelId="{D2CFA110-DFB8-4CDE-8914-07059BA67C0E}" type="presParOf" srcId="{7CDB5B95-D570-47D8-BCE0-E552F8830E24}" destId="{9031F968-0A05-4BA8-92EC-3061E9C2118F}" srcOrd="8" destOrd="0" presId="urn:microsoft.com/office/officeart/2008/layout/VerticalCurvedList#2"/>
    <dgm:cxn modelId="{1B991509-A346-46A4-A1CF-13876BD8B058}" type="presParOf" srcId="{9031F968-0A05-4BA8-92EC-3061E9C2118F}" destId="{DD20F751-607D-41DA-9959-BD7BBF1B3E8D}" srcOrd="0" destOrd="0" presId="urn:microsoft.com/office/officeart/2008/layout/VerticalCurvedLis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#3" loCatId="list" qsTypeId="urn:microsoft.com/office/officeart/2005/8/quickstyle/simple5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rgbClr val="FFC000"/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chemeClr val="accent1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6B0B25F5-5E00-4A0A-84D8-1B0A09F8F988}" type="presOf" srcId="{8A1426EB-7DE3-47DE-897B-C3F4E225F151}" destId="{D3F14193-5855-4C09-A68A-0623D31128DF}" srcOrd="0" destOrd="0" presId="urn:microsoft.com/office/officeart/2008/layout/VerticalCurvedList#3"/>
    <dgm:cxn modelId="{F4C8A090-B410-4D66-AF34-C3C00541BE01}" type="presOf" srcId="{AA26FAA2-A785-4E15-BA91-A671C9AEEFB8}" destId="{411AB55B-A6A8-48D0-B24D-1FE0443D1EDB}" srcOrd="0" destOrd="0" presId="urn:microsoft.com/office/officeart/2008/layout/VerticalCurvedList#3"/>
    <dgm:cxn modelId="{F5AC5C2C-5AFB-4DEA-B66E-F3D7060E56EC}" type="presOf" srcId="{7944E05A-E851-4FEB-8F65-54CF019D8607}" destId="{CC9EE4F8-9490-427F-B10E-0E9D697AC42E}" srcOrd="0" destOrd="0" presId="urn:microsoft.com/office/officeart/2008/layout/VerticalCurvedList#3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5D832BC9-87E3-44C3-9F3C-57543E98C962}" type="presOf" srcId="{F4E49FB6-BAEC-4D61-AE0D-5FA9F57F40D1}" destId="{7D320737-378C-4B8C-AEBD-51068216900B}" srcOrd="0" destOrd="0" presId="urn:microsoft.com/office/officeart/2008/layout/VerticalCurvedList#3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203391C8-FBE9-49A5-BE4C-524E5C4FE8A7}" type="presOf" srcId="{89F17C84-8395-4E33-8F8A-878E46DB1974}" destId="{1B922EBE-B39C-4873-8CC5-9E93797307C1}" srcOrd="0" destOrd="0" presId="urn:microsoft.com/office/officeart/2008/layout/VerticalCurvedList#3"/>
    <dgm:cxn modelId="{41AC5423-F383-4389-A86D-199B936FBD1F}" type="presOf" srcId="{607E526C-60CD-4A98-A71B-78FCE2BC42A5}" destId="{596E06D9-740A-4EB7-99D6-26FD9CA88D40}" srcOrd="0" destOrd="0" presId="urn:microsoft.com/office/officeart/2008/layout/VerticalCurvedList#3"/>
    <dgm:cxn modelId="{3DD5385F-D6AD-4FCF-B13C-53E812E2DFD8}" type="presParOf" srcId="{1B922EBE-B39C-4873-8CC5-9E93797307C1}" destId="{7CDB5B95-D570-47D8-BCE0-E552F8830E24}" srcOrd="0" destOrd="0" presId="urn:microsoft.com/office/officeart/2008/layout/VerticalCurvedList#3"/>
    <dgm:cxn modelId="{84F5F230-AAF2-431C-8703-D8A1635E4125}" type="presParOf" srcId="{7CDB5B95-D570-47D8-BCE0-E552F8830E24}" destId="{8C163561-368A-464B-8AC3-290847416772}" srcOrd="0" destOrd="0" presId="urn:microsoft.com/office/officeart/2008/layout/VerticalCurvedList#3"/>
    <dgm:cxn modelId="{D1F979AA-5756-4EE6-9965-7618E46C6090}" type="presParOf" srcId="{8C163561-368A-464B-8AC3-290847416772}" destId="{239A010D-535F-44FF-8274-A74669569E25}" srcOrd="0" destOrd="0" presId="urn:microsoft.com/office/officeart/2008/layout/VerticalCurvedList#3"/>
    <dgm:cxn modelId="{70981508-645B-46FA-8513-3766384208A0}" type="presParOf" srcId="{8C163561-368A-464B-8AC3-290847416772}" destId="{7D320737-378C-4B8C-AEBD-51068216900B}" srcOrd="1" destOrd="0" presId="urn:microsoft.com/office/officeart/2008/layout/VerticalCurvedList#3"/>
    <dgm:cxn modelId="{05361D15-47AD-4F08-9827-373AF097340E}" type="presParOf" srcId="{8C163561-368A-464B-8AC3-290847416772}" destId="{C626C0FB-4623-4A86-B194-30FC7A43F690}" srcOrd="2" destOrd="0" presId="urn:microsoft.com/office/officeart/2008/layout/VerticalCurvedList#3"/>
    <dgm:cxn modelId="{7133508D-8229-4286-B412-69BB3EEE4081}" type="presParOf" srcId="{8C163561-368A-464B-8AC3-290847416772}" destId="{0DB23378-0D9E-489E-B056-8FF32F56CCC3}" srcOrd="3" destOrd="0" presId="urn:microsoft.com/office/officeart/2008/layout/VerticalCurvedList#3"/>
    <dgm:cxn modelId="{ABFE181F-0D00-46CB-B91B-92F50D1D3FAB}" type="presParOf" srcId="{7CDB5B95-D570-47D8-BCE0-E552F8830E24}" destId="{411AB55B-A6A8-48D0-B24D-1FE0443D1EDB}" srcOrd="1" destOrd="0" presId="urn:microsoft.com/office/officeart/2008/layout/VerticalCurvedList#3"/>
    <dgm:cxn modelId="{E16DEC00-56CA-4029-868B-D90CCDABC9FD}" type="presParOf" srcId="{7CDB5B95-D570-47D8-BCE0-E552F8830E24}" destId="{62EFC6DF-9B9D-4498-9FCB-69AB4CF71398}" srcOrd="2" destOrd="0" presId="urn:microsoft.com/office/officeart/2008/layout/VerticalCurvedList#3"/>
    <dgm:cxn modelId="{37CC15C2-90D5-43DF-A804-2868B4D72388}" type="presParOf" srcId="{62EFC6DF-9B9D-4498-9FCB-69AB4CF71398}" destId="{3A93CF4B-2409-4FAC-8ACE-009A6101783F}" srcOrd="0" destOrd="0" presId="urn:microsoft.com/office/officeart/2008/layout/VerticalCurvedList#3"/>
    <dgm:cxn modelId="{D1665D15-6E5A-43A1-9334-1C8278F661BC}" type="presParOf" srcId="{7CDB5B95-D570-47D8-BCE0-E552F8830E24}" destId="{D3F14193-5855-4C09-A68A-0623D31128DF}" srcOrd="3" destOrd="0" presId="urn:microsoft.com/office/officeart/2008/layout/VerticalCurvedList#3"/>
    <dgm:cxn modelId="{176F1B0C-4461-46D8-A337-D24578A57B0B}" type="presParOf" srcId="{7CDB5B95-D570-47D8-BCE0-E552F8830E24}" destId="{BD8A115F-6910-49FF-9795-3847D8CBD453}" srcOrd="4" destOrd="0" presId="urn:microsoft.com/office/officeart/2008/layout/VerticalCurvedList#3"/>
    <dgm:cxn modelId="{40359A34-0999-4039-9C12-45439D03326E}" type="presParOf" srcId="{BD8A115F-6910-49FF-9795-3847D8CBD453}" destId="{BAAE23CF-93E1-4283-B216-8A16E8BF43B5}" srcOrd="0" destOrd="0" presId="urn:microsoft.com/office/officeart/2008/layout/VerticalCurvedList#3"/>
    <dgm:cxn modelId="{16621F69-4398-4521-96BB-5C56B7394905}" type="presParOf" srcId="{7CDB5B95-D570-47D8-BCE0-E552F8830E24}" destId="{CC9EE4F8-9490-427F-B10E-0E9D697AC42E}" srcOrd="5" destOrd="0" presId="urn:microsoft.com/office/officeart/2008/layout/VerticalCurvedList#3"/>
    <dgm:cxn modelId="{5B29D029-725E-4E17-91FA-4D61FF3F47C6}" type="presParOf" srcId="{7CDB5B95-D570-47D8-BCE0-E552F8830E24}" destId="{99854AA3-86D7-4DB5-AA36-6F45C724EA1C}" srcOrd="6" destOrd="0" presId="urn:microsoft.com/office/officeart/2008/layout/VerticalCurvedList#3"/>
    <dgm:cxn modelId="{F854B438-3BAC-419A-8E8B-D3A07C78A913}" type="presParOf" srcId="{99854AA3-86D7-4DB5-AA36-6F45C724EA1C}" destId="{CC93471B-25DF-4061-9EB5-45EAA8B6183F}" srcOrd="0" destOrd="0" presId="urn:microsoft.com/office/officeart/2008/layout/VerticalCurvedList#3"/>
    <dgm:cxn modelId="{B772E5C7-1C45-49AE-9435-1195F49D4072}" type="presParOf" srcId="{7CDB5B95-D570-47D8-BCE0-E552F8830E24}" destId="{596E06D9-740A-4EB7-99D6-26FD9CA88D40}" srcOrd="7" destOrd="0" presId="urn:microsoft.com/office/officeart/2008/layout/VerticalCurvedList#3"/>
    <dgm:cxn modelId="{1E59F5E6-779F-4EAB-B3E5-0BAABC6DA48B}" type="presParOf" srcId="{7CDB5B95-D570-47D8-BCE0-E552F8830E24}" destId="{9031F968-0A05-4BA8-92EC-3061E9C2118F}" srcOrd="8" destOrd="0" presId="urn:microsoft.com/office/officeart/2008/layout/VerticalCurvedList#3"/>
    <dgm:cxn modelId="{D2356ED6-2A78-449B-82F5-F47C8EC18202}" type="presParOf" srcId="{9031F968-0A05-4BA8-92EC-3061E9C2118F}" destId="{DD20F751-607D-41DA-9959-BD7BBF1B3E8D}" srcOrd="0" destOrd="0" presId="urn:microsoft.com/office/officeart/2008/layout/VerticalCurvedList#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F17C84-8395-4E33-8F8A-878E46DB1974}" type="doc">
      <dgm:prSet loTypeId="urn:microsoft.com/office/officeart/2008/layout/VerticalCurvedList#4" loCatId="list" qsTypeId="urn:microsoft.com/office/officeart/2005/8/quickstyle/simple5#4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AA26FAA2-A785-4E15-BA91-A671C9AEEFB8}">
      <dgm:prSet phldrT="[文本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en-US" sz="3000" b="1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dirty="0">
            <a:latin typeface="宋体" panose="02010600030101010101" pitchFamily="2" charset="-122"/>
            <a:ea typeface="宋体" panose="02010600030101010101" pitchFamily="2" charset="-122"/>
          </a:endParaRPr>
        </a:p>
      </dgm:t>
    </dgm:pt>
    <dgm:pt modelId="{DC5A5485-2017-4B8A-A025-F8EB1C144AE7}" cxnId="{0921E3B3-CFF1-44F4-AE28-E5AF08652D93}" type="parTrans">
      <dgm:prSet/>
      <dgm:spPr/>
      <dgm:t>
        <a:bodyPr/>
        <a:lstStyle/>
        <a:p>
          <a:endParaRPr lang="zh-CN" altLang="en-US"/>
        </a:p>
      </dgm:t>
    </dgm:pt>
    <dgm:pt modelId="{F4E49FB6-BAEC-4D61-AE0D-5FA9F57F40D1}" cxnId="{0921E3B3-CFF1-44F4-AE28-E5AF08652D93}" type="sibTrans">
      <dgm:prSet/>
      <dgm:spPr/>
      <dgm:t>
        <a:bodyPr/>
        <a:lstStyle/>
        <a:p>
          <a:endParaRPr lang="zh-CN" altLang="en-US"/>
        </a:p>
      </dgm:t>
    </dgm:pt>
    <dgm:pt modelId="{8A1426EB-7DE3-47DE-897B-C3F4E225F151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实验任务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5E1DE535-F758-4E5A-A596-F658C82B99AA}" cxnId="{C6FB9924-1262-4FE8-987A-7EEEC5066D76}" type="parTrans">
      <dgm:prSet/>
      <dgm:spPr/>
      <dgm:t>
        <a:bodyPr/>
        <a:lstStyle/>
        <a:p>
          <a:endParaRPr lang="zh-CN" altLang="en-US"/>
        </a:p>
      </dgm:t>
    </dgm:pt>
    <dgm:pt modelId="{48CD5674-3BA7-467A-B1BC-0E209553F8F5}" cxnId="{C6FB9924-1262-4FE8-987A-7EEEC5066D76}" type="sibTrans">
      <dgm:prSet/>
      <dgm:spPr/>
      <dgm:t>
        <a:bodyPr/>
        <a:lstStyle/>
        <a:p>
          <a:endParaRPr lang="zh-CN" altLang="en-US"/>
        </a:p>
      </dgm:t>
    </dgm:pt>
    <dgm:pt modelId="{7944E05A-E851-4FEB-8F65-54CF019D8607}">
      <dgm:prSet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zh-CN" altLang="zh-CN" sz="3000" b="1" dirty="0" smtClean="0">
              <a:ea typeface="黑体" panose="02010609060101010101" pitchFamily="49" charset="-122"/>
            </a:rPr>
            <a:t>实验原理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0F3C0A4D-422E-4D5C-84BF-B52F1F9563BD}" cxnId="{320F9200-9DA5-4C03-8762-402CDDF34FD6}" type="parTrans">
      <dgm:prSet/>
      <dgm:spPr/>
      <dgm:t>
        <a:bodyPr/>
        <a:lstStyle/>
        <a:p>
          <a:endParaRPr lang="zh-CN" altLang="en-US"/>
        </a:p>
      </dgm:t>
    </dgm:pt>
    <dgm:pt modelId="{8CEBE258-FF7B-4FD6-B0A3-996FD24690A1}" cxnId="{320F9200-9DA5-4C03-8762-402CDDF34FD6}" type="sibTrans">
      <dgm:prSet/>
      <dgm:spPr/>
      <dgm:t>
        <a:bodyPr/>
        <a:lstStyle/>
        <a:p>
          <a:endParaRPr lang="zh-CN" altLang="en-US"/>
        </a:p>
      </dgm:t>
    </dgm:pt>
    <dgm:pt modelId="{607E526C-60CD-4A98-A71B-78FCE2BC42A5}">
      <dgm:prSet custT="1"/>
      <dgm:spPr>
        <a:solidFill>
          <a:srgbClr val="FFC000"/>
        </a:solidFill>
      </dgm:spPr>
      <dgm:t>
        <a:bodyPr/>
        <a:lstStyle/>
        <a:p>
          <a:pPr algn="l"/>
          <a:r>
            <a:rPr lang="zh-CN" altLang="en-US" sz="3000" b="1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dirty="0" smtClean="0">
            <a:ea typeface="宋体" panose="02010600030101010101" pitchFamily="2" charset="-122"/>
          </a:endParaRPr>
        </a:p>
      </dgm:t>
    </dgm:pt>
    <dgm:pt modelId="{38642E36-63AA-4DAC-B37E-80BEE3388E34}" cxnId="{D408B828-1DF1-441D-8A87-A60851E723F9}" type="parTrans">
      <dgm:prSet/>
      <dgm:spPr/>
      <dgm:t>
        <a:bodyPr/>
        <a:lstStyle/>
        <a:p>
          <a:endParaRPr lang="zh-CN" altLang="en-US"/>
        </a:p>
      </dgm:t>
    </dgm:pt>
    <dgm:pt modelId="{D8248EBF-9B89-4041-B322-22ED41F058DA}" cxnId="{D408B828-1DF1-441D-8A87-A60851E723F9}" type="sibTrans">
      <dgm:prSet/>
      <dgm:spPr/>
      <dgm:t>
        <a:bodyPr/>
        <a:lstStyle/>
        <a:p>
          <a:endParaRPr lang="zh-CN" altLang="en-US"/>
        </a:p>
      </dgm:t>
    </dgm:pt>
    <dgm:pt modelId="{1B922EBE-B39C-4873-8CC5-9E93797307C1}" type="pres">
      <dgm:prSet presAssocID="{89F17C84-8395-4E33-8F8A-878E46DB19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7CDB5B95-D570-47D8-BCE0-E552F8830E24}" type="pres">
      <dgm:prSet presAssocID="{89F17C84-8395-4E33-8F8A-878E46DB1974}" presName="Name1" presStyleCnt="0"/>
      <dgm:spPr/>
    </dgm:pt>
    <dgm:pt modelId="{8C163561-368A-464B-8AC3-290847416772}" type="pres">
      <dgm:prSet presAssocID="{89F17C84-8395-4E33-8F8A-878E46DB1974}" presName="cycle" presStyleCnt="0"/>
      <dgm:spPr/>
    </dgm:pt>
    <dgm:pt modelId="{239A010D-535F-44FF-8274-A74669569E25}" type="pres">
      <dgm:prSet presAssocID="{89F17C84-8395-4E33-8F8A-878E46DB1974}" presName="srcNode" presStyleLbl="node1" presStyleIdx="0" presStyleCnt="4"/>
      <dgm:spPr/>
    </dgm:pt>
    <dgm:pt modelId="{7D320737-378C-4B8C-AEBD-51068216900B}" type="pres">
      <dgm:prSet presAssocID="{89F17C84-8395-4E33-8F8A-878E46DB1974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626C0FB-4623-4A86-B194-30FC7A43F690}" type="pres">
      <dgm:prSet presAssocID="{89F17C84-8395-4E33-8F8A-878E46DB1974}" presName="extraNode" presStyleLbl="node1" presStyleIdx="0" presStyleCnt="4"/>
      <dgm:spPr/>
    </dgm:pt>
    <dgm:pt modelId="{0DB23378-0D9E-489E-B056-8FF32F56CCC3}" type="pres">
      <dgm:prSet presAssocID="{89F17C84-8395-4E33-8F8A-878E46DB1974}" presName="dstNode" presStyleLbl="node1" presStyleIdx="0" presStyleCnt="4"/>
      <dgm:spPr/>
    </dgm:pt>
    <dgm:pt modelId="{411AB55B-A6A8-48D0-B24D-1FE0443D1EDB}" type="pres">
      <dgm:prSet presAssocID="{AA26FAA2-A785-4E15-BA91-A671C9AEEFB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EFC6DF-9B9D-4498-9FCB-69AB4CF71398}" type="pres">
      <dgm:prSet presAssocID="{AA26FAA2-A785-4E15-BA91-A671C9AEEFB8}" presName="accent_1" presStyleCnt="0"/>
      <dgm:spPr/>
    </dgm:pt>
    <dgm:pt modelId="{3A93CF4B-2409-4FAC-8ACE-009A6101783F}" type="pres">
      <dgm:prSet presAssocID="{AA26FAA2-A785-4E15-BA91-A671C9AEEFB8}" presName="accentRepeatNode" presStyleLbl="solidFgAcc1" presStyleIdx="0" presStyleCnt="4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zh-CN" altLang="en-US"/>
        </a:p>
      </dgm:t>
    </dgm:pt>
    <dgm:pt modelId="{D3F14193-5855-4C09-A68A-0623D31128DF}" type="pres">
      <dgm:prSet presAssocID="{8A1426EB-7DE3-47DE-897B-C3F4E225F151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8A115F-6910-49FF-9795-3847D8CBD453}" type="pres">
      <dgm:prSet presAssocID="{8A1426EB-7DE3-47DE-897B-C3F4E225F151}" presName="accent_2" presStyleCnt="0"/>
      <dgm:spPr/>
    </dgm:pt>
    <dgm:pt modelId="{BAAE23CF-93E1-4283-B216-8A16E8BF43B5}" type="pres">
      <dgm:prSet presAssocID="{8A1426EB-7DE3-47DE-897B-C3F4E225F151}" presName="accentRepeatNode" presStyleLbl="solidFgAcc1" presStyleIdx="1" presStyleCnt="4"/>
      <dgm:spPr/>
    </dgm:pt>
    <dgm:pt modelId="{CC9EE4F8-9490-427F-B10E-0E9D697AC42E}" type="pres">
      <dgm:prSet presAssocID="{7944E05A-E851-4FEB-8F65-54CF019D86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854AA3-86D7-4DB5-AA36-6F45C724EA1C}" type="pres">
      <dgm:prSet presAssocID="{7944E05A-E851-4FEB-8F65-54CF019D8607}" presName="accent_3" presStyleCnt="0"/>
      <dgm:spPr/>
    </dgm:pt>
    <dgm:pt modelId="{CC93471B-25DF-4061-9EB5-45EAA8B6183F}" type="pres">
      <dgm:prSet presAssocID="{7944E05A-E851-4FEB-8F65-54CF019D8607}" presName="accentRepeatNode" presStyleLbl="solidFgAcc1" presStyleIdx="2" presStyleCnt="4"/>
      <dgm:spPr/>
    </dgm:pt>
    <dgm:pt modelId="{596E06D9-740A-4EB7-99D6-26FD9CA88D40}" type="pres">
      <dgm:prSet presAssocID="{607E526C-60CD-4A98-A71B-78FCE2BC42A5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31F968-0A05-4BA8-92EC-3061E9C2118F}" type="pres">
      <dgm:prSet presAssocID="{607E526C-60CD-4A98-A71B-78FCE2BC42A5}" presName="accent_4" presStyleCnt="0"/>
      <dgm:spPr/>
    </dgm:pt>
    <dgm:pt modelId="{DD20F751-607D-41DA-9959-BD7BBF1B3E8D}" type="pres">
      <dgm:prSet presAssocID="{607E526C-60CD-4A98-A71B-78FCE2BC42A5}" presName="accentRepeatNode" presStyleLbl="solidFgAcc1" presStyleIdx="3" presStyleCnt="4"/>
      <dgm:spPr/>
    </dgm:pt>
  </dgm:ptLst>
  <dgm:cxnLst>
    <dgm:cxn modelId="{0921E3B3-CFF1-44F4-AE28-E5AF08652D93}" srcId="{89F17C84-8395-4E33-8F8A-878E46DB1974}" destId="{AA26FAA2-A785-4E15-BA91-A671C9AEEFB8}" srcOrd="0" destOrd="0" parTransId="{DC5A5485-2017-4B8A-A025-F8EB1C144AE7}" sibTransId="{F4E49FB6-BAEC-4D61-AE0D-5FA9F57F40D1}"/>
    <dgm:cxn modelId="{AF859200-A9D7-4FD3-BC2E-2352D7E294B2}" type="presOf" srcId="{7944E05A-E851-4FEB-8F65-54CF019D8607}" destId="{CC9EE4F8-9490-427F-B10E-0E9D697AC42E}" srcOrd="0" destOrd="0" presId="urn:microsoft.com/office/officeart/2008/layout/VerticalCurvedList#4"/>
    <dgm:cxn modelId="{63754F0C-053D-414E-8D81-70CC039E725D}" type="presOf" srcId="{AA26FAA2-A785-4E15-BA91-A671C9AEEFB8}" destId="{411AB55B-A6A8-48D0-B24D-1FE0443D1EDB}" srcOrd="0" destOrd="0" presId="urn:microsoft.com/office/officeart/2008/layout/VerticalCurvedList#4"/>
    <dgm:cxn modelId="{59B2FB4D-A7C8-432A-A8C4-ED9BAB1AB1A7}" type="presOf" srcId="{89F17C84-8395-4E33-8F8A-878E46DB1974}" destId="{1B922EBE-B39C-4873-8CC5-9E93797307C1}" srcOrd="0" destOrd="0" presId="urn:microsoft.com/office/officeart/2008/layout/VerticalCurvedList#4"/>
    <dgm:cxn modelId="{A9140F3D-B5E8-4F2C-B9D9-38A52BDF0365}" type="presOf" srcId="{8A1426EB-7DE3-47DE-897B-C3F4E225F151}" destId="{D3F14193-5855-4C09-A68A-0623D31128DF}" srcOrd="0" destOrd="0" presId="urn:microsoft.com/office/officeart/2008/layout/VerticalCurvedList#4"/>
    <dgm:cxn modelId="{D217F596-125F-4CFE-AC92-00890BD6DFE4}" type="presOf" srcId="{607E526C-60CD-4A98-A71B-78FCE2BC42A5}" destId="{596E06D9-740A-4EB7-99D6-26FD9CA88D40}" srcOrd="0" destOrd="0" presId="urn:microsoft.com/office/officeart/2008/layout/VerticalCurvedList#4"/>
    <dgm:cxn modelId="{C6FB9924-1262-4FE8-987A-7EEEC5066D76}" srcId="{89F17C84-8395-4E33-8F8A-878E46DB1974}" destId="{8A1426EB-7DE3-47DE-897B-C3F4E225F151}" srcOrd="1" destOrd="0" parTransId="{5E1DE535-F758-4E5A-A596-F658C82B99AA}" sibTransId="{48CD5674-3BA7-467A-B1BC-0E209553F8F5}"/>
    <dgm:cxn modelId="{320F9200-9DA5-4C03-8762-402CDDF34FD6}" srcId="{89F17C84-8395-4E33-8F8A-878E46DB1974}" destId="{7944E05A-E851-4FEB-8F65-54CF019D8607}" srcOrd="2" destOrd="0" parTransId="{0F3C0A4D-422E-4D5C-84BF-B52F1F9563BD}" sibTransId="{8CEBE258-FF7B-4FD6-B0A3-996FD24690A1}"/>
    <dgm:cxn modelId="{DCA88957-72AF-4FD3-BC44-68AB85BE0EBE}" type="presOf" srcId="{F4E49FB6-BAEC-4D61-AE0D-5FA9F57F40D1}" destId="{7D320737-378C-4B8C-AEBD-51068216900B}" srcOrd="0" destOrd="0" presId="urn:microsoft.com/office/officeart/2008/layout/VerticalCurvedList#4"/>
    <dgm:cxn modelId="{D408B828-1DF1-441D-8A87-A60851E723F9}" srcId="{89F17C84-8395-4E33-8F8A-878E46DB1974}" destId="{607E526C-60CD-4A98-A71B-78FCE2BC42A5}" srcOrd="3" destOrd="0" parTransId="{38642E36-63AA-4DAC-B37E-80BEE3388E34}" sibTransId="{D8248EBF-9B89-4041-B322-22ED41F058DA}"/>
    <dgm:cxn modelId="{5CB2422F-6376-4D37-9174-EC4486B74248}" type="presParOf" srcId="{1B922EBE-B39C-4873-8CC5-9E93797307C1}" destId="{7CDB5B95-D570-47D8-BCE0-E552F8830E24}" srcOrd="0" destOrd="0" presId="urn:microsoft.com/office/officeart/2008/layout/VerticalCurvedList#4"/>
    <dgm:cxn modelId="{12A0CD88-450A-4343-BEA1-1F1EEF343494}" type="presParOf" srcId="{7CDB5B95-D570-47D8-BCE0-E552F8830E24}" destId="{8C163561-368A-464B-8AC3-290847416772}" srcOrd="0" destOrd="0" presId="urn:microsoft.com/office/officeart/2008/layout/VerticalCurvedList#4"/>
    <dgm:cxn modelId="{AECF7893-56CF-45D7-9CFA-719133DBD1B6}" type="presParOf" srcId="{8C163561-368A-464B-8AC3-290847416772}" destId="{239A010D-535F-44FF-8274-A74669569E25}" srcOrd="0" destOrd="0" presId="urn:microsoft.com/office/officeart/2008/layout/VerticalCurvedList#4"/>
    <dgm:cxn modelId="{E405522C-7096-442F-A505-96D6B4E121D2}" type="presParOf" srcId="{8C163561-368A-464B-8AC3-290847416772}" destId="{7D320737-378C-4B8C-AEBD-51068216900B}" srcOrd="1" destOrd="0" presId="urn:microsoft.com/office/officeart/2008/layout/VerticalCurvedList#4"/>
    <dgm:cxn modelId="{456DD412-A01F-491E-8FB0-7FCFA9E1F79A}" type="presParOf" srcId="{8C163561-368A-464B-8AC3-290847416772}" destId="{C626C0FB-4623-4A86-B194-30FC7A43F690}" srcOrd="2" destOrd="0" presId="urn:microsoft.com/office/officeart/2008/layout/VerticalCurvedList#4"/>
    <dgm:cxn modelId="{3932A509-7EBF-45A8-BD53-DA7345AE61B2}" type="presParOf" srcId="{8C163561-368A-464B-8AC3-290847416772}" destId="{0DB23378-0D9E-489E-B056-8FF32F56CCC3}" srcOrd="3" destOrd="0" presId="urn:microsoft.com/office/officeart/2008/layout/VerticalCurvedList#4"/>
    <dgm:cxn modelId="{DB526018-C3E7-402A-A3D1-9AF3E05D4E5B}" type="presParOf" srcId="{7CDB5B95-D570-47D8-BCE0-E552F8830E24}" destId="{411AB55B-A6A8-48D0-B24D-1FE0443D1EDB}" srcOrd="1" destOrd="0" presId="urn:microsoft.com/office/officeart/2008/layout/VerticalCurvedList#4"/>
    <dgm:cxn modelId="{B0FF5881-5BDE-4F9A-8055-80D0BE9CFF24}" type="presParOf" srcId="{7CDB5B95-D570-47D8-BCE0-E552F8830E24}" destId="{62EFC6DF-9B9D-4498-9FCB-69AB4CF71398}" srcOrd="2" destOrd="0" presId="urn:microsoft.com/office/officeart/2008/layout/VerticalCurvedList#4"/>
    <dgm:cxn modelId="{29AC0944-F510-4368-B6CE-B1A654CA94ED}" type="presParOf" srcId="{62EFC6DF-9B9D-4498-9FCB-69AB4CF71398}" destId="{3A93CF4B-2409-4FAC-8ACE-009A6101783F}" srcOrd="0" destOrd="0" presId="urn:microsoft.com/office/officeart/2008/layout/VerticalCurvedList#4"/>
    <dgm:cxn modelId="{0FC18BBE-299B-4605-B8CF-71E6ECAC2012}" type="presParOf" srcId="{7CDB5B95-D570-47D8-BCE0-E552F8830E24}" destId="{D3F14193-5855-4C09-A68A-0623D31128DF}" srcOrd="3" destOrd="0" presId="urn:microsoft.com/office/officeart/2008/layout/VerticalCurvedList#4"/>
    <dgm:cxn modelId="{48CCB840-F130-4036-BCFA-5198A6AFD495}" type="presParOf" srcId="{7CDB5B95-D570-47D8-BCE0-E552F8830E24}" destId="{BD8A115F-6910-49FF-9795-3847D8CBD453}" srcOrd="4" destOrd="0" presId="urn:microsoft.com/office/officeart/2008/layout/VerticalCurvedList#4"/>
    <dgm:cxn modelId="{2885A646-C347-467E-B9FE-421D3F434B91}" type="presParOf" srcId="{BD8A115F-6910-49FF-9795-3847D8CBD453}" destId="{BAAE23CF-93E1-4283-B216-8A16E8BF43B5}" srcOrd="0" destOrd="0" presId="urn:microsoft.com/office/officeart/2008/layout/VerticalCurvedList#4"/>
    <dgm:cxn modelId="{8E39FF72-7F64-411E-8A87-B110261074D3}" type="presParOf" srcId="{7CDB5B95-D570-47D8-BCE0-E552F8830E24}" destId="{CC9EE4F8-9490-427F-B10E-0E9D697AC42E}" srcOrd="5" destOrd="0" presId="urn:microsoft.com/office/officeart/2008/layout/VerticalCurvedList#4"/>
    <dgm:cxn modelId="{845D19D7-D0ED-4B81-9422-9EE00FF16F2C}" type="presParOf" srcId="{7CDB5B95-D570-47D8-BCE0-E552F8830E24}" destId="{99854AA3-86D7-4DB5-AA36-6F45C724EA1C}" srcOrd="6" destOrd="0" presId="urn:microsoft.com/office/officeart/2008/layout/VerticalCurvedList#4"/>
    <dgm:cxn modelId="{9587FB26-FDFC-483B-ABDE-D812FD0AD978}" type="presParOf" srcId="{99854AA3-86D7-4DB5-AA36-6F45C724EA1C}" destId="{CC93471B-25DF-4061-9EB5-45EAA8B6183F}" srcOrd="0" destOrd="0" presId="urn:microsoft.com/office/officeart/2008/layout/VerticalCurvedList#4"/>
    <dgm:cxn modelId="{057BE359-69E8-400A-92BA-ADE5A00E2961}" type="presParOf" srcId="{7CDB5B95-D570-47D8-BCE0-E552F8830E24}" destId="{596E06D9-740A-4EB7-99D6-26FD9CA88D40}" srcOrd="7" destOrd="0" presId="urn:microsoft.com/office/officeart/2008/layout/VerticalCurvedList#4"/>
    <dgm:cxn modelId="{5BBFEF06-D75C-410E-AC97-7BFB9C4450EA}" type="presParOf" srcId="{7CDB5B95-D570-47D8-BCE0-E552F8830E24}" destId="{9031F968-0A05-4BA8-92EC-3061E9C2118F}" srcOrd="8" destOrd="0" presId="urn:microsoft.com/office/officeart/2008/layout/VerticalCurvedList#4"/>
    <dgm:cxn modelId="{7BD6F648-74E1-44FC-AB83-FCE8636958F9}" type="presParOf" srcId="{9031F968-0A05-4BA8-92EC-3061E9C2118F}" destId="{DD20F751-607D-41DA-9959-BD7BBF1B3E8D}" srcOrd="0" destOrd="0" presId="urn:microsoft.com/office/officeart/2008/layout/VerticalCurvedList#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0737-378C-4B8C-AEBD-51068216900B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B55B-A6A8-48D0-B24D-1FE0443D1EDB}">
      <dsp:nvSpPr>
        <dsp:cNvPr id="0" name=""/>
        <dsp:cNvSpPr/>
      </dsp:nvSpPr>
      <dsp:spPr>
        <a:xfrm>
          <a:off x="541895" y="369070"/>
          <a:ext cx="6598235" cy="73852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541895" y="369070"/>
        <a:ext cx="6598235" cy="738524"/>
      </dsp:txXfrm>
    </dsp:sp>
    <dsp:sp modelId="{3A93CF4B-2409-4FAC-8ACE-009A6101783F}">
      <dsp:nvSpPr>
        <dsp:cNvPr id="0" name=""/>
        <dsp:cNvSpPr/>
      </dsp:nvSpPr>
      <dsp:spPr>
        <a:xfrm>
          <a:off x="80318" y="276754"/>
          <a:ext cx="923155" cy="923155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F14193-5855-4C09-A68A-0623D31128DF}">
      <dsp:nvSpPr>
        <dsp:cNvPr id="0" name=""/>
        <dsp:cNvSpPr/>
      </dsp:nvSpPr>
      <dsp:spPr>
        <a:xfrm>
          <a:off x="965308" y="1477048"/>
          <a:ext cx="6174822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实验任务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1477048"/>
        <a:ext cx="6174822" cy="738524"/>
      </dsp:txXfrm>
    </dsp:sp>
    <dsp:sp modelId="{BAAE23CF-93E1-4283-B216-8A16E8BF43B5}">
      <dsp:nvSpPr>
        <dsp:cNvPr id="0" name=""/>
        <dsp:cNvSpPr/>
      </dsp:nvSpPr>
      <dsp:spPr>
        <a:xfrm>
          <a:off x="503730" y="1384733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9EE4F8-9490-427F-B10E-0E9D697AC42E}">
      <dsp:nvSpPr>
        <dsp:cNvPr id="0" name=""/>
        <dsp:cNvSpPr/>
      </dsp:nvSpPr>
      <dsp:spPr>
        <a:xfrm>
          <a:off x="965308" y="2585027"/>
          <a:ext cx="6174822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实验原理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2585027"/>
        <a:ext cx="6174822" cy="738524"/>
      </dsp:txXfrm>
    </dsp:sp>
    <dsp:sp modelId="{CC93471B-25DF-4061-9EB5-45EAA8B6183F}">
      <dsp:nvSpPr>
        <dsp:cNvPr id="0" name=""/>
        <dsp:cNvSpPr/>
      </dsp:nvSpPr>
      <dsp:spPr>
        <a:xfrm>
          <a:off x="503730" y="2492711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E06D9-740A-4EB7-99D6-26FD9CA88D40}">
      <dsp:nvSpPr>
        <dsp:cNvPr id="0" name=""/>
        <dsp:cNvSpPr/>
      </dsp:nvSpPr>
      <dsp:spPr>
        <a:xfrm>
          <a:off x="541895" y="3693005"/>
          <a:ext cx="6598235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541895" y="3693005"/>
        <a:ext cx="6598235" cy="738524"/>
      </dsp:txXfrm>
    </dsp:sp>
    <dsp:sp modelId="{DD20F751-607D-41DA-9959-BD7BBF1B3E8D}">
      <dsp:nvSpPr>
        <dsp:cNvPr id="0" name=""/>
        <dsp:cNvSpPr/>
      </dsp:nvSpPr>
      <dsp:spPr>
        <a:xfrm>
          <a:off x="80318" y="3600690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0737-378C-4B8C-AEBD-51068216900B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B55B-A6A8-48D0-B24D-1FE0443D1EDB}">
      <dsp:nvSpPr>
        <dsp:cNvPr id="0" name=""/>
        <dsp:cNvSpPr/>
      </dsp:nvSpPr>
      <dsp:spPr>
        <a:xfrm>
          <a:off x="541895" y="369070"/>
          <a:ext cx="6598235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541895" y="369070"/>
        <a:ext cx="6598235" cy="738524"/>
      </dsp:txXfrm>
    </dsp:sp>
    <dsp:sp modelId="{3A93CF4B-2409-4FAC-8ACE-009A6101783F}">
      <dsp:nvSpPr>
        <dsp:cNvPr id="0" name=""/>
        <dsp:cNvSpPr/>
      </dsp:nvSpPr>
      <dsp:spPr>
        <a:xfrm>
          <a:off x="80318" y="276754"/>
          <a:ext cx="923155" cy="923155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F14193-5855-4C09-A68A-0623D31128DF}">
      <dsp:nvSpPr>
        <dsp:cNvPr id="0" name=""/>
        <dsp:cNvSpPr/>
      </dsp:nvSpPr>
      <dsp:spPr>
        <a:xfrm>
          <a:off x="965308" y="1477048"/>
          <a:ext cx="6174822" cy="73852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实验任务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1477048"/>
        <a:ext cx="6174822" cy="738524"/>
      </dsp:txXfrm>
    </dsp:sp>
    <dsp:sp modelId="{BAAE23CF-93E1-4283-B216-8A16E8BF43B5}">
      <dsp:nvSpPr>
        <dsp:cNvPr id="0" name=""/>
        <dsp:cNvSpPr/>
      </dsp:nvSpPr>
      <dsp:spPr>
        <a:xfrm>
          <a:off x="503730" y="1384733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9EE4F8-9490-427F-B10E-0E9D697AC42E}">
      <dsp:nvSpPr>
        <dsp:cNvPr id="0" name=""/>
        <dsp:cNvSpPr/>
      </dsp:nvSpPr>
      <dsp:spPr>
        <a:xfrm>
          <a:off x="965308" y="2585027"/>
          <a:ext cx="6174822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实验原理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2585027"/>
        <a:ext cx="6174822" cy="738524"/>
      </dsp:txXfrm>
    </dsp:sp>
    <dsp:sp modelId="{CC93471B-25DF-4061-9EB5-45EAA8B6183F}">
      <dsp:nvSpPr>
        <dsp:cNvPr id="0" name=""/>
        <dsp:cNvSpPr/>
      </dsp:nvSpPr>
      <dsp:spPr>
        <a:xfrm>
          <a:off x="503730" y="2492711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E06D9-740A-4EB7-99D6-26FD9CA88D40}">
      <dsp:nvSpPr>
        <dsp:cNvPr id="0" name=""/>
        <dsp:cNvSpPr/>
      </dsp:nvSpPr>
      <dsp:spPr>
        <a:xfrm>
          <a:off x="541895" y="3693005"/>
          <a:ext cx="6598235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541895" y="3693005"/>
        <a:ext cx="6598235" cy="738524"/>
      </dsp:txXfrm>
    </dsp:sp>
    <dsp:sp modelId="{DD20F751-607D-41DA-9959-BD7BBF1B3E8D}">
      <dsp:nvSpPr>
        <dsp:cNvPr id="0" name=""/>
        <dsp:cNvSpPr/>
      </dsp:nvSpPr>
      <dsp:spPr>
        <a:xfrm>
          <a:off x="80318" y="3600690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0737-378C-4B8C-AEBD-51068216900B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B55B-A6A8-48D0-B24D-1FE0443D1EDB}">
      <dsp:nvSpPr>
        <dsp:cNvPr id="0" name=""/>
        <dsp:cNvSpPr/>
      </dsp:nvSpPr>
      <dsp:spPr>
        <a:xfrm>
          <a:off x="541895" y="369070"/>
          <a:ext cx="6598235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541895" y="369070"/>
        <a:ext cx="6598235" cy="738524"/>
      </dsp:txXfrm>
    </dsp:sp>
    <dsp:sp modelId="{3A93CF4B-2409-4FAC-8ACE-009A6101783F}">
      <dsp:nvSpPr>
        <dsp:cNvPr id="0" name=""/>
        <dsp:cNvSpPr/>
      </dsp:nvSpPr>
      <dsp:spPr>
        <a:xfrm>
          <a:off x="80318" y="276754"/>
          <a:ext cx="923155" cy="923155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F14193-5855-4C09-A68A-0623D31128DF}">
      <dsp:nvSpPr>
        <dsp:cNvPr id="0" name=""/>
        <dsp:cNvSpPr/>
      </dsp:nvSpPr>
      <dsp:spPr>
        <a:xfrm>
          <a:off x="965308" y="1477048"/>
          <a:ext cx="6174822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实验任务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1477048"/>
        <a:ext cx="6174822" cy="738524"/>
      </dsp:txXfrm>
    </dsp:sp>
    <dsp:sp modelId="{BAAE23CF-93E1-4283-B216-8A16E8BF43B5}">
      <dsp:nvSpPr>
        <dsp:cNvPr id="0" name=""/>
        <dsp:cNvSpPr/>
      </dsp:nvSpPr>
      <dsp:spPr>
        <a:xfrm>
          <a:off x="503730" y="1384733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9EE4F8-9490-427F-B10E-0E9D697AC42E}">
      <dsp:nvSpPr>
        <dsp:cNvPr id="0" name=""/>
        <dsp:cNvSpPr/>
      </dsp:nvSpPr>
      <dsp:spPr>
        <a:xfrm>
          <a:off x="965308" y="2585027"/>
          <a:ext cx="6174822" cy="73852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实验原理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2585027"/>
        <a:ext cx="6174822" cy="738524"/>
      </dsp:txXfrm>
    </dsp:sp>
    <dsp:sp modelId="{CC93471B-25DF-4061-9EB5-45EAA8B6183F}">
      <dsp:nvSpPr>
        <dsp:cNvPr id="0" name=""/>
        <dsp:cNvSpPr/>
      </dsp:nvSpPr>
      <dsp:spPr>
        <a:xfrm>
          <a:off x="503730" y="2492711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E06D9-740A-4EB7-99D6-26FD9CA88D40}">
      <dsp:nvSpPr>
        <dsp:cNvPr id="0" name=""/>
        <dsp:cNvSpPr/>
      </dsp:nvSpPr>
      <dsp:spPr>
        <a:xfrm>
          <a:off x="541895" y="3693005"/>
          <a:ext cx="6598235" cy="738524"/>
        </a:xfrm>
        <a:prstGeom prst="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541895" y="3693005"/>
        <a:ext cx="6598235" cy="738524"/>
      </dsp:txXfrm>
    </dsp:sp>
    <dsp:sp modelId="{DD20F751-607D-41DA-9959-BD7BBF1B3E8D}">
      <dsp:nvSpPr>
        <dsp:cNvPr id="0" name=""/>
        <dsp:cNvSpPr/>
      </dsp:nvSpPr>
      <dsp:spPr>
        <a:xfrm>
          <a:off x="80318" y="3600690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0737-378C-4B8C-AEBD-51068216900B}">
      <dsp:nvSpPr>
        <dsp:cNvPr id="0" name=""/>
        <dsp:cNvSpPr/>
      </dsp:nvSpPr>
      <dsp:spPr>
        <a:xfrm>
          <a:off x="-5427711" y="-831103"/>
          <a:ext cx="6462806" cy="6462806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AB55B-A6A8-48D0-B24D-1FE0443D1EDB}">
      <dsp:nvSpPr>
        <dsp:cNvPr id="0" name=""/>
        <dsp:cNvSpPr/>
      </dsp:nvSpPr>
      <dsp:spPr>
        <a:xfrm>
          <a:off x="541895" y="369070"/>
          <a:ext cx="6598235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实验目的与</a:t>
          </a:r>
          <a:r>
            <a:rPr lang="zh-CN" altLang="en-US" sz="3000" b="1" kern="1200" dirty="0" smtClean="0">
              <a:latin typeface="黑体" panose="02010609060101010101" pitchFamily="49" charset="-122"/>
              <a:ea typeface="黑体" panose="02010609060101010101" pitchFamily="49" charset="-122"/>
            </a:rPr>
            <a:t>实验环境</a:t>
          </a:r>
          <a:endParaRPr lang="zh-CN" altLang="en-US" sz="3000" b="1" kern="1200" dirty="0">
            <a:latin typeface="宋体" panose="02010600030101010101" pitchFamily="2" charset="-122"/>
            <a:ea typeface="宋体" panose="02010600030101010101" pitchFamily="2" charset="-122"/>
          </a:endParaRPr>
        </a:p>
      </dsp:txBody>
      <dsp:txXfrm>
        <a:off x="541895" y="369070"/>
        <a:ext cx="6598235" cy="738524"/>
      </dsp:txXfrm>
    </dsp:sp>
    <dsp:sp modelId="{3A93CF4B-2409-4FAC-8ACE-009A6101783F}">
      <dsp:nvSpPr>
        <dsp:cNvPr id="0" name=""/>
        <dsp:cNvSpPr/>
      </dsp:nvSpPr>
      <dsp:spPr>
        <a:xfrm>
          <a:off x="80318" y="276754"/>
          <a:ext cx="923155" cy="923155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D3F14193-5855-4C09-A68A-0623D31128DF}">
      <dsp:nvSpPr>
        <dsp:cNvPr id="0" name=""/>
        <dsp:cNvSpPr/>
      </dsp:nvSpPr>
      <dsp:spPr>
        <a:xfrm>
          <a:off x="965308" y="1477048"/>
          <a:ext cx="6174822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实验任务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1477048"/>
        <a:ext cx="6174822" cy="738524"/>
      </dsp:txXfrm>
    </dsp:sp>
    <dsp:sp modelId="{BAAE23CF-93E1-4283-B216-8A16E8BF43B5}">
      <dsp:nvSpPr>
        <dsp:cNvPr id="0" name=""/>
        <dsp:cNvSpPr/>
      </dsp:nvSpPr>
      <dsp:spPr>
        <a:xfrm>
          <a:off x="503730" y="1384733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C9EE4F8-9490-427F-B10E-0E9D697AC42E}">
      <dsp:nvSpPr>
        <dsp:cNvPr id="0" name=""/>
        <dsp:cNvSpPr/>
      </dsp:nvSpPr>
      <dsp:spPr>
        <a:xfrm>
          <a:off x="965308" y="2585027"/>
          <a:ext cx="6174822" cy="738524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3000" b="1" kern="1200" dirty="0" smtClean="0">
              <a:ea typeface="黑体" panose="02010609060101010101" pitchFamily="49" charset="-122"/>
            </a:rPr>
            <a:t>实验原理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965308" y="2585027"/>
        <a:ext cx="6174822" cy="738524"/>
      </dsp:txXfrm>
    </dsp:sp>
    <dsp:sp modelId="{CC93471B-25DF-4061-9EB5-45EAA8B6183F}">
      <dsp:nvSpPr>
        <dsp:cNvPr id="0" name=""/>
        <dsp:cNvSpPr/>
      </dsp:nvSpPr>
      <dsp:spPr>
        <a:xfrm>
          <a:off x="503730" y="2492711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6E06D9-740A-4EB7-99D6-26FD9CA88D40}">
      <dsp:nvSpPr>
        <dsp:cNvPr id="0" name=""/>
        <dsp:cNvSpPr/>
      </dsp:nvSpPr>
      <dsp:spPr>
        <a:xfrm>
          <a:off x="541895" y="3693005"/>
          <a:ext cx="6598235" cy="73852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620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ea typeface="黑体" panose="02010609060101010101" pitchFamily="49" charset="-122"/>
            </a:rPr>
            <a:t>实验操作与实现</a:t>
          </a:r>
          <a:endParaRPr lang="en-US" altLang="zh-CN" sz="3000" b="1" kern="1200" dirty="0" smtClean="0">
            <a:ea typeface="宋体" panose="02010600030101010101" pitchFamily="2" charset="-122"/>
          </a:endParaRPr>
        </a:p>
      </dsp:txBody>
      <dsp:txXfrm>
        <a:off x="541895" y="3693005"/>
        <a:ext cx="6598235" cy="738524"/>
      </dsp:txXfrm>
    </dsp:sp>
    <dsp:sp modelId="{DD20F751-607D-41DA-9959-BD7BBF1B3E8D}">
      <dsp:nvSpPr>
        <dsp:cNvPr id="0" name=""/>
        <dsp:cNvSpPr/>
      </dsp:nvSpPr>
      <dsp:spPr>
        <a:xfrm>
          <a:off x="80318" y="3600690"/>
          <a:ext cx="923155" cy="9231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#2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#3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#4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3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#4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95162-E531-4353-9095-5E7962AFF7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845D-4CC6-46FE-B2F1-454F0828D0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 smtClean="0"/>
              <a:t>Rudimentary logic functions=</a:t>
            </a:r>
            <a:r>
              <a:rPr lang="zh-CN" altLang="zh-CN" smtClean="0"/>
              <a:t>基本的逻辑函数</a:t>
            </a: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C889313-F0C3-4F3F-AC0D-6F9139511A9B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927482-C94B-439A-8A31-D1018631538F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927482-C94B-439A-8A31-D1018631538F}" type="slidenum">
              <a:rPr lang="zh-CN" altLang="en-US" sz="1200">
                <a:solidFill>
                  <a:srgbClr val="000000"/>
                </a:solidFill>
              </a:rPr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1.1    Introduction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AD46764-B4EF-49E9-AAC2-6924F503428A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 smtClean="0"/>
              <a:t>		 .</a:t>
            </a:r>
            <a:r>
              <a:rPr lang="en-US" altLang="zh-CN" sz="1200" dirty="0" err="1" smtClean="0"/>
              <a:t>addra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ram_addr</a:t>
            </a:r>
            <a:r>
              <a:rPr lang="en-US" altLang="zh-CN" sz="1200" dirty="0" smtClean="0"/>
              <a:t>), 	// </a:t>
            </a:r>
            <a:r>
              <a:rPr lang="zh-CN" altLang="en-US" sz="1200" dirty="0" smtClean="0"/>
              <a:t>地址线，来自</a:t>
            </a:r>
            <a:r>
              <a:rPr lang="en-US" altLang="zh-CN" sz="1200" dirty="0" smtClean="0"/>
              <a:t>MIO_BUS</a:t>
            </a:r>
            <a:endParaRPr lang="en-US" altLang="zh-CN" sz="1200" dirty="0" smtClean="0"/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 smtClean="0"/>
              <a:t> 		 .</a:t>
            </a:r>
            <a:r>
              <a:rPr lang="en-US" altLang="zh-CN" sz="1200" dirty="0" err="1" smtClean="0"/>
              <a:t>dina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ram_data_in</a:t>
            </a:r>
            <a:r>
              <a:rPr lang="en-US" altLang="zh-CN" sz="1200" dirty="0" smtClean="0"/>
              <a:t>), 	// </a:t>
            </a:r>
            <a:r>
              <a:rPr lang="zh-CN" altLang="en-US" sz="1200" dirty="0" smtClean="0"/>
              <a:t>输入数据线，来自</a:t>
            </a:r>
            <a:r>
              <a:rPr lang="en-US" altLang="zh-CN" sz="1200" dirty="0" smtClean="0"/>
              <a:t>MIO_BUS</a:t>
            </a:r>
            <a:endParaRPr lang="en-US" altLang="zh-CN" sz="1200" dirty="0" smtClean="0"/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 smtClean="0"/>
              <a:t>  		 .</a:t>
            </a:r>
            <a:r>
              <a:rPr lang="en-US" altLang="zh-CN" sz="1200" dirty="0" err="1" smtClean="0"/>
              <a:t>douta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ram_data_out</a:t>
            </a:r>
            <a:r>
              <a:rPr lang="en-US" altLang="zh-CN" sz="1200" dirty="0" smtClean="0"/>
              <a:t>) 	// </a:t>
            </a:r>
            <a:r>
              <a:rPr lang="zh-CN" altLang="en-US" sz="1200" dirty="0" smtClean="0"/>
              <a:t>输出数据线，来自</a:t>
            </a:r>
            <a:r>
              <a:rPr lang="en-US" altLang="zh-CN" sz="1200" dirty="0" smtClean="0"/>
              <a:t>MIO_BUS</a:t>
            </a:r>
            <a:endParaRPr lang="en-US" altLang="zh-CN" sz="1200" dirty="0" smtClean="0"/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 smtClean="0"/>
              <a:t>		);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02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88913"/>
            <a:ext cx="12255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81025"/>
            <a:ext cx="136842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308725"/>
            <a:ext cx="78882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5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95B7174-C2C3-425A-8BBE-C78D5E286300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25D64D-F604-4DCF-B2A4-DAB4CDF715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E44264C-6E92-4E38-AA7A-D2A0FFE725D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A2EDA18-D56D-46DB-971E-97CB433528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C3858BE-BE71-4A47-83E7-8D781710CB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23028CA-A9AB-4212-B5AE-F28E321DCA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731559-8C4D-4705-B982-F5F17EE69F8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13FB90-42D3-43D3-B324-4F13B94078A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B3DD-6428-4485-86A6-4EACA275ADFF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EBE811-ED2D-4C45-AF2B-25BED6BD4EDC}" type="slidenum">
              <a:rPr lang="zh-CN" altLang="en-US"/>
            </a:fld>
            <a:endParaRPr lang="zh-CN" altLang="en-US"/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/>
          <p:nvPr userDrawn="1"/>
        </p:nvSpPr>
        <p:spPr>
          <a:xfrm>
            <a:off x="1476375" y="6207125"/>
            <a:ext cx="482441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4F81B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系统结构与系统软件实验室</a:t>
            </a:r>
            <a:endParaRPr lang="zh-CN" altLang="en-US" sz="2400" b="1" dirty="0">
              <a:solidFill>
                <a:srgbClr val="4F81B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005464" cy="95436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896544"/>
          </a:xfrm>
        </p:spPr>
        <p:txBody>
          <a:bodyPr/>
          <a:lstStyle>
            <a:lvl1pPr marL="342900" indent="-342900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200" indent="-228600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400" indent="-228600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E127B1C-F677-4156-B9A0-3802DFC44158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FF9C44-2717-445B-8E50-0551D6089AA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0"/>
            <a:ext cx="9058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/>
          <p:cNvSpPr txBox="1">
            <a:spLocks noChangeArrowheads="1"/>
          </p:cNvSpPr>
          <p:nvPr userDrawn="1"/>
        </p:nvSpPr>
        <p:spPr bwMode="auto">
          <a:xfrm>
            <a:off x="1619250" y="6237288"/>
            <a:ext cx="66246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计算机学院</a:t>
            </a:r>
            <a:r>
              <a:rPr lang="en-US" altLang="zh-CN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</a:t>
            </a:r>
            <a:r>
              <a:rPr lang="zh-CN" altLang="en-US" sz="2000" b="1" smtClean="0">
                <a:solidFill>
                  <a:srgbClr val="31859C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系统结构与系统软件实验室</a:t>
            </a:r>
            <a:endParaRPr lang="zh-CN" altLang="en-US" sz="2000" b="1" smtClean="0">
              <a:solidFill>
                <a:srgbClr val="31859C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7933568-9B2B-4F5B-9575-79B4EB456856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EF05B-8639-4FE9-B5BA-9F53661235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B6C86C-9A94-421E-A700-EF97EC6CF82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E140FB-141A-4CCF-8507-3792122C804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2B29AD8-397B-4D78-B3E2-755FF16CCDF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D89AEDC-D3D3-4DBB-BBA2-8B7161F7C3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594DD80-F762-4403-A010-DC74C13F4B1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54C5F8C-6E3D-467D-9FC2-E7CCF036B3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37E3E95-D537-41A5-AB7D-37C3F996CA06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283D02-5253-467D-850F-BA9A4F4D52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13927FA-659A-4DAE-BCA9-E0832D0B9DB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38DDFB-04FB-44F8-9165-C53C3A10B5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279F629-1CF4-4608-A3B4-D45C037A9B7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54D8FB-A35A-41F9-AA00-5C5913D1CB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5334FB8-C6FC-4FA5-9E0F-BE49D337F7A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3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3.bin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5.bin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66.wmf"/><Relationship Id="rId1" Type="http://schemas.openxmlformats.org/officeDocument/2006/relationships/oleObject" Target="../embeddings/oleObject8.bin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8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10.bin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69.wmf"/><Relationship Id="rId1" Type="http://schemas.openxmlformats.org/officeDocument/2006/relationships/oleObject" Target="../embeddings/oleObject12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71.wmf"/><Relationship Id="rId1" Type="http://schemas.openxmlformats.org/officeDocument/2006/relationships/oleObject" Target="../embeddings/oleObject14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315913" y="1390650"/>
            <a:ext cx="8828087" cy="13716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4000" b="1" dirty="0">
                <a:solidFill>
                  <a:schemeClr val="tx1"/>
                </a:solidFill>
                <a:ea typeface="黑体" panose="02010609060101010101" pitchFamily="49" charset="-122"/>
              </a:rPr>
              <a:t>Computer </a:t>
            </a:r>
            <a:r>
              <a:rPr lang="en-US" altLang="zh-CN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Organization </a:t>
            </a:r>
            <a:r>
              <a:rPr lang="en-US" altLang="zh-CN" sz="4000" b="1" dirty="0">
                <a:solidFill>
                  <a:schemeClr val="tx1"/>
                </a:solidFill>
                <a:ea typeface="黑体" panose="02010609060101010101" pitchFamily="49" charset="-122"/>
              </a:rPr>
              <a:t>&amp; Design</a:t>
            </a:r>
            <a:b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</a:br>
            <a:r>
              <a:rPr lang="en-US" altLang="zh-CN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					   </a:t>
            </a:r>
            <a:r>
              <a:rPr lang="zh-CN" altLang="en-US" sz="4000" b="1" dirty="0" smtClean="0">
                <a:solidFill>
                  <a:schemeClr val="tx1"/>
                </a:solidFill>
                <a:ea typeface="黑体" panose="02010609060101010101" pitchFamily="49" charset="-122"/>
              </a:rPr>
              <a:t>实验与</a:t>
            </a:r>
            <a:r>
              <a:rPr lang="zh-CN" altLang="en-US" sz="4000" b="1" dirty="0">
                <a:solidFill>
                  <a:schemeClr val="tx1"/>
                </a:solidFill>
                <a:ea typeface="黑体" panose="02010609060101010101" pitchFamily="49" charset="-122"/>
              </a:rPr>
              <a:t>课程设计</a:t>
            </a:r>
            <a:endParaRPr lang="zh-CN" altLang="en-US" sz="4000" b="1" dirty="0">
              <a:solidFill>
                <a:schemeClr val="tx1"/>
              </a:solidFill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7850" y="4432300"/>
            <a:ext cx="7941310" cy="2025650"/>
          </a:xfrm>
        </p:spPr>
        <p:txBody>
          <a:bodyPr rtlCol="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洪奇军</a:t>
            </a:r>
            <a:endParaRPr lang="zh-CN" altLang="en-US" sz="2000" b="1" dirty="0" smtClean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 smtClean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redflag@zju.edu.cn</a:t>
            </a:r>
            <a:endParaRPr lang="en-US" altLang="zh-CN" sz="2000" b="1" dirty="0" smtClean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移动短号：</a:t>
            </a:r>
            <a:r>
              <a:rPr lang="en-US" altLang="zh-CN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558983</a:t>
            </a:r>
            <a:endParaRPr lang="en-US" altLang="zh-CN" sz="20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http://10.78.18.200:8080/Platform/</a:t>
            </a:r>
            <a:endParaRPr lang="en-US" altLang="zh-CN" sz="20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注册时邮箱格式</a:t>
            </a:r>
            <a:r>
              <a:rPr lang="en-US" altLang="zh-CN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  <a:r>
              <a:rPr lang="zh-CN" altLang="en-US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学号</a:t>
            </a:r>
            <a:r>
              <a:rPr lang="en-US" altLang="zh-CN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@st.zju.edu.cn</a:t>
            </a:r>
            <a:endParaRPr lang="en-US" altLang="zh-CN" sz="20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lvl="1">
              <a:spcBef>
                <a:spcPct val="0"/>
              </a:spcBef>
            </a:pPr>
            <a:r>
              <a:rPr lang="en-US" altLang="zh-CN" sz="2000" b="1" dirty="0">
                <a:solidFill>
                  <a:srgbClr val="003399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+mn-ea"/>
              </a:rPr>
              <a:t>2019-2-26</a:t>
            </a:r>
            <a:endParaRPr lang="en-US" altLang="zh-CN" sz="2000" b="1" dirty="0">
              <a:solidFill>
                <a:srgbClr val="003399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436" name="TextBox 9"/>
          <p:cNvSpPr txBox="1">
            <a:spLocks noChangeArrowheads="1"/>
          </p:cNvSpPr>
          <p:nvPr/>
        </p:nvSpPr>
        <p:spPr bwMode="auto">
          <a:xfrm>
            <a:off x="5436096" y="430495"/>
            <a:ext cx="3707904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000" b="1" dirty="0">
                <a:ea typeface="黑体" panose="02010609060101010101" pitchFamily="49" charset="-122"/>
              </a:rPr>
              <a:t>Computer Organization &amp; Design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Rectangle 8" descr="棕色大理石"/>
          <p:cNvSpPr>
            <a:spLocks noChangeArrowheads="1"/>
          </p:cNvSpPr>
          <p:nvPr/>
        </p:nvSpPr>
        <p:spPr bwMode="auto">
          <a:xfrm>
            <a:off x="424498" y="2367280"/>
            <a:ext cx="8610600" cy="212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000" b="1" dirty="0" smtClean="0">
                <a:solidFill>
                  <a:srgbClr val="0000CC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实验一</a:t>
            </a:r>
            <a:endParaRPr lang="en-US" altLang="zh-CN" sz="6000" b="1" dirty="0" smtClean="0">
              <a:solidFill>
                <a:srgbClr val="0000CC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4400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多路选择器</a:t>
            </a:r>
            <a:r>
              <a:rPr lang="zh-CN" altLang="en-US" sz="4400" b="1" dirty="0" smtClean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与</a:t>
            </a:r>
            <a:r>
              <a:rPr lang="en-US" altLang="zh-CN" sz="4400" b="1" dirty="0" smtClean="0">
                <a:solidFill>
                  <a:srgbClr val="FF0000"/>
                </a:solidFill>
                <a:latin typeface="+mn-lt"/>
                <a:ea typeface="隶书" panose="02010509060101010101" pitchFamily="49" charset="-122"/>
                <a:cs typeface="Times New Roman" panose="02020603050405020304" pitchFamily="18" charset="0"/>
              </a:rPr>
              <a:t>CPU</a:t>
            </a:r>
            <a:r>
              <a:rPr lang="zh-CN" altLang="en-US" sz="4400" b="1" dirty="0" smtClean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辅助模块设计</a:t>
            </a:r>
            <a:endParaRPr lang="en-US" altLang="zh-CN" sz="4400" b="1" dirty="0" smtClean="0"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--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数字逻辑实验输出模块扩展一</a:t>
            </a:r>
            <a:endParaRPr lang="en-US" altLang="zh-CN" sz="28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8438" name="对象 3">
            <a:hlinkClick r:id="" action="ppaction://hlinkshowjump?jump=nextslide" highlightClick="1"/>
          </p:cNvPr>
          <p:cNvGraphicFramePr>
            <a:graphicFrameLocks noChangeAspect="1"/>
          </p:cNvGraphicFramePr>
          <p:nvPr/>
        </p:nvGraphicFramePr>
        <p:xfrm>
          <a:off x="2868613" y="171450"/>
          <a:ext cx="33766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4" name="Clip" r:id="rId1" imgW="24041100" imgH="17145000" progId="MS_ClipArt_Gallery.5">
                  <p:embed/>
                </p:oleObj>
              </mc:Choice>
              <mc:Fallback>
                <p:oleObj name="Clip" r:id="rId1" imgW="24041100" imgH="17145000" progId="MS_ClipArt_Gallery.5">
                  <p:embed/>
                  <p:pic>
                    <p:nvPicPr>
                      <p:cNvPr id="0" name="图片 13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613" y="171450"/>
                        <a:ext cx="33766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逻辑实验输出模块</a:t>
            </a: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组成实验的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基本逻辑器件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05" y="1070992"/>
            <a:ext cx="8229600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Next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弹出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核选择窗口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选择核：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Memories &amp; Storage Elements </a:t>
            </a: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→ 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RAMs &amp; ROMs</a:t>
            </a:r>
            <a:endParaRPr lang="en-US" altLang="zh-CN" sz="2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 </a:t>
            </a:r>
            <a:r>
              <a:rPr lang="en-US" altLang="zh-CN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7.2</a:t>
            </a:r>
            <a:br>
              <a:rPr lang="en-US" altLang="zh-CN" sz="2200" dirty="0" smtClean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zh-CN" altLang="en-US" sz="2000" dirty="0"/>
              <a:t>或</a:t>
            </a:r>
            <a:r>
              <a:rPr lang="en-US" altLang="zh-CN" sz="2000" dirty="0"/>
              <a:t>Block Memory </a:t>
            </a:r>
            <a:r>
              <a:rPr lang="en-US" altLang="zh-CN" sz="2000" dirty="0" smtClean="0"/>
              <a:t>Generator</a:t>
            </a:r>
            <a:r>
              <a:rPr lang="en-US" altLang="zh-CN" sz="2000" dirty="0"/>
              <a:t> (</a:t>
            </a:r>
            <a:r>
              <a:rPr lang="zh-CN" altLang="en-US" sz="2000" dirty="0">
                <a:solidFill>
                  <a:srgbClr val="FF0000"/>
                </a:solidFill>
              </a:rPr>
              <a:t>注意：有时钟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2" eaLnBrk="1" hangingPunct="1">
              <a:spcBef>
                <a:spcPts val="0"/>
              </a:spcBef>
              <a:defRPr/>
            </a:pP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000" dirty="0"/>
              <a:t>Distributed Memory </a:t>
            </a:r>
            <a:r>
              <a:rPr lang="zh-CN" altLang="en-US" sz="2000" dirty="0" smtClean="0"/>
              <a:t>：</a:t>
            </a:r>
            <a:br>
              <a:rPr lang="en-US" altLang="zh-CN" sz="2000" dirty="0" smtClean="0"/>
            </a:br>
            <a:r>
              <a:rPr lang="en-US" altLang="zh-CN" sz="2000" dirty="0"/>
              <a:t>	</a:t>
            </a:r>
            <a:r>
              <a:rPr lang="en-US" altLang="zh-CN" sz="2000" dirty="0" smtClean="0"/>
              <a:t>       </a:t>
            </a:r>
            <a:r>
              <a:rPr lang="zh-CN" altLang="en-US" sz="2000" dirty="0" smtClean="0"/>
              <a:t>符合异步访问要求</a:t>
            </a:r>
            <a:endParaRPr lang="zh-CN" altLang="en-US" sz="2000" dirty="0"/>
          </a:p>
          <a:p>
            <a:r>
              <a:rPr lang="en-US" altLang="zh-CN" sz="2000" dirty="0"/>
              <a:t>Block Memory </a:t>
            </a:r>
            <a:r>
              <a:rPr lang="en-US" altLang="zh-CN" sz="2000" dirty="0" smtClean="0"/>
              <a:t>Generator</a:t>
            </a:r>
            <a:r>
              <a:rPr lang="zh-CN" altLang="en-US" sz="2000" dirty="0" smtClean="0"/>
              <a:t>：</a:t>
            </a:r>
            <a:br>
              <a:rPr lang="en-US" altLang="zh-CN" sz="2000" dirty="0" smtClean="0"/>
            </a:br>
            <a:r>
              <a:rPr lang="en-US" altLang="zh-CN" sz="2000" dirty="0" smtClean="0"/>
              <a:t>                </a:t>
            </a:r>
            <a:r>
              <a:rPr lang="zh-CN" altLang="en-US" sz="2000" dirty="0" smtClean="0"/>
              <a:t>是同步访问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  <a:defRPr/>
            </a:pPr>
            <a:endParaRPr lang="en-US" altLang="zh-C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492896"/>
            <a:ext cx="449461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3120964" y="5373216"/>
            <a:ext cx="722312" cy="307975"/>
          </a:xfrm>
          <a:prstGeom prst="wedgeRoundRectCallout">
            <a:avLst>
              <a:gd name="adj1" fmla="val 190752"/>
              <a:gd name="adj2" fmla="val -267894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选择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7835569" y="2936143"/>
            <a:ext cx="698500" cy="412750"/>
          </a:xfrm>
          <a:prstGeom prst="wedgeRoundRectCallout">
            <a:avLst>
              <a:gd name="adj1" fmla="val -64505"/>
              <a:gd name="adj2" fmla="val 642144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525" y="1196975"/>
            <a:ext cx="8229600" cy="4895850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  <a:endParaRPr lang="zh-CN" altLang="en-US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弹出窗口第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注意：无时钟</a:t>
            </a:r>
            <a:endParaRPr lang="zh-CN" altLang="en-US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endParaRPr lang="zh-CN" altLang="en-US" sz="2000" dirty="0"/>
          </a:p>
        </p:txBody>
      </p:sp>
      <p:pic>
        <p:nvPicPr>
          <p:cNvPr id="4608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89138"/>
            <a:ext cx="6624637" cy="43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AutoShape 15"/>
          <p:cNvSpPr>
            <a:spLocks noChangeArrowheads="1"/>
          </p:cNvSpPr>
          <p:nvPr/>
        </p:nvSpPr>
        <p:spPr bwMode="auto">
          <a:xfrm>
            <a:off x="7916863" y="5084763"/>
            <a:ext cx="696912" cy="412750"/>
          </a:xfrm>
          <a:prstGeom prst="wedgeRoundRectCallout">
            <a:avLst>
              <a:gd name="adj1" fmla="val -424116"/>
              <a:gd name="adj2" fmla="val 192481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6086" name="Oval 10"/>
          <p:cNvSpPr>
            <a:spLocks noChangeArrowheads="1"/>
          </p:cNvSpPr>
          <p:nvPr/>
        </p:nvSpPr>
        <p:spPr bwMode="auto">
          <a:xfrm>
            <a:off x="2700338" y="3357563"/>
            <a:ext cx="1871662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6087" name="AutoShape 14"/>
          <p:cNvSpPr>
            <a:spLocks noChangeArrowheads="1"/>
          </p:cNvSpPr>
          <p:nvPr/>
        </p:nvSpPr>
        <p:spPr bwMode="auto">
          <a:xfrm>
            <a:off x="7521575" y="2368550"/>
            <a:ext cx="1622425" cy="844550"/>
          </a:xfrm>
          <a:prstGeom prst="wedgeRoundRectCallout">
            <a:avLst>
              <a:gd name="adj1" fmla="val -290829"/>
              <a:gd name="adj2" fmla="val 8817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Width  32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088" name="AutoShape 15"/>
          <p:cNvSpPr>
            <a:spLocks noChangeArrowheads="1"/>
          </p:cNvSpPr>
          <p:nvPr/>
        </p:nvSpPr>
        <p:spPr bwMode="auto">
          <a:xfrm>
            <a:off x="-23813" y="3490913"/>
            <a:ext cx="722313" cy="658812"/>
          </a:xfrm>
          <a:prstGeom prst="wedgeRoundRectCallout">
            <a:avLst>
              <a:gd name="adj1" fmla="val 336227"/>
              <a:gd name="adj2" fmla="val 6049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选择：</a:t>
            </a:r>
            <a:endParaRPr lang="en-US" altLang="zh-CN" sz="160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80808"/>
                </a:solidFill>
                <a:latin typeface="Arial" panose="020B0604020202020204" pitchFamily="34" charset="0"/>
              </a:rPr>
              <a:t>ROM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275856" y="3490913"/>
            <a:ext cx="576064" cy="1541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chemeClr val="tx1"/>
                </a:solidFill>
              </a:rPr>
              <a:t>1024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2513"/>
            <a:ext cx="8229600" cy="4897437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 smtClean="0">
                <a:solidFill>
                  <a:prstClr val="black"/>
                </a:solidFill>
              </a:rPr>
              <a:t>〖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第四步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〗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ROMIP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，跳过第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弹出窗口第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点击“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Browse...”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选择初始化关联文件（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其余不用修改 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endParaRPr lang="zh-CN" altLang="en-US" dirty="0"/>
          </a:p>
        </p:txBody>
      </p:sp>
      <p:pic>
        <p:nvPicPr>
          <p:cNvPr id="47108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84425"/>
            <a:ext cx="6911975" cy="42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AutoShape 6"/>
          <p:cNvSpPr>
            <a:spLocks noChangeArrowheads="1"/>
          </p:cNvSpPr>
          <p:nvPr/>
        </p:nvSpPr>
        <p:spPr bwMode="auto">
          <a:xfrm>
            <a:off x="8074025" y="2817813"/>
            <a:ext cx="720725" cy="576262"/>
          </a:xfrm>
          <a:prstGeom prst="wedgeRoundRectCallout">
            <a:avLst>
              <a:gd name="adj1" fmla="val -386259"/>
              <a:gd name="adj2" fmla="val 15928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0" name="AutoShape 7"/>
          <p:cNvSpPr>
            <a:spLocks noChangeArrowheads="1"/>
          </p:cNvSpPr>
          <p:nvPr/>
        </p:nvSpPr>
        <p:spPr bwMode="auto">
          <a:xfrm>
            <a:off x="638175" y="2362200"/>
            <a:ext cx="2952750" cy="360363"/>
          </a:xfrm>
          <a:prstGeom prst="wedgeRoundRectCallout">
            <a:avLst>
              <a:gd name="adj1" fmla="val 90917"/>
              <a:gd name="adj2" fmla="val 40287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r>
              <a:rPr lang="en-US" altLang="zh-CN" sz="1600">
                <a:solidFill>
                  <a:srgbClr val="080808"/>
                </a:solidFill>
                <a:latin typeface="Arial" panose="020B0604020202020204" pitchFamily="34" charset="0"/>
              </a:rPr>
              <a:t>Browse</a:t>
            </a: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关联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 File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1" name="AutoShape 8"/>
          <p:cNvSpPr>
            <a:spLocks noChangeArrowheads="1"/>
          </p:cNvSpPr>
          <p:nvPr/>
        </p:nvSpPr>
        <p:spPr bwMode="auto">
          <a:xfrm>
            <a:off x="8024813" y="4905375"/>
            <a:ext cx="868362" cy="936625"/>
          </a:xfrm>
          <a:prstGeom prst="wedgeRoundRectCallout">
            <a:avLst>
              <a:gd name="adj1" fmla="val -245352"/>
              <a:gd name="adj2" fmla="val 1049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973138" y="6038850"/>
            <a:ext cx="1654175" cy="360363"/>
          </a:xfrm>
          <a:prstGeom prst="wedgeRoundRectCallout">
            <a:avLst>
              <a:gd name="adj1" fmla="val 70019"/>
              <a:gd name="adj2" fmla="val 477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41053" y="3995184"/>
            <a:ext cx="772587" cy="1713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altLang="zh-CN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I9_men.coe</a:t>
            </a:r>
            <a:endParaRPr lang="zh-CN" alt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34896" y="1191739"/>
            <a:ext cx="3101154" cy="50141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313" y="2852738"/>
            <a:ext cx="4751387" cy="1655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1163638"/>
            <a:ext cx="8229600" cy="4895850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 smtClean="0"/>
              <a:t>〖</a:t>
            </a:r>
            <a:r>
              <a:rPr lang="zh-CN" altLang="en-US" sz="2000" b="1" dirty="0" smtClean="0"/>
              <a:t>第</a:t>
            </a:r>
            <a:r>
              <a:rPr lang="zh-CN" altLang="en-US" sz="2000" b="1" dirty="0"/>
              <a:t>五</a:t>
            </a:r>
            <a:r>
              <a:rPr lang="zh-CN" altLang="en-US" sz="2000" b="1" dirty="0" smtClean="0"/>
              <a:t>步</a:t>
            </a:r>
            <a:r>
              <a:rPr lang="en-US" altLang="zh-CN" sz="2000" b="1" dirty="0" smtClean="0"/>
              <a:t>〗</a:t>
            </a:r>
            <a:r>
              <a:rPr lang="zh-CN" altLang="en-US" sz="2000" dirty="0" smtClean="0"/>
              <a:t>生成后调用</a:t>
            </a:r>
            <a:endParaRPr lang="en-US" altLang="zh-CN" sz="2000" dirty="0" smtClean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ROM_B.xco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HDL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Font typeface="黑体" panose="02010609060101010101" pitchFamily="49" charset="-122"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ROM_B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your_instance_name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.a(a),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//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0] a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//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[31 : 0]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Font typeface="黑体" panose="02010609060101010101" pitchFamily="49" charset="-122"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Font typeface="黑体" panose="02010609060101010101" pitchFamily="49" charset="-122"/>
              <a:buNone/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在当前工程的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ipcore_dir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目录下有核的</a:t>
            </a:r>
            <a:b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图形符号：</a:t>
            </a:r>
            <a:r>
              <a:rPr lang="en-US" altLang="zh-CN" sz="22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ROM_B.sym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这个图形符号非常大，需要修改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核在顶层直接调用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5100638" y="1795748"/>
            <a:ext cx="1389062" cy="1056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6243638" y="5829509"/>
            <a:ext cx="2289175" cy="2190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733006" y="2324243"/>
            <a:ext cx="2396728" cy="3505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088" y="3429000"/>
            <a:ext cx="7273925" cy="2376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初始化文件：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coe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1075"/>
            <a:ext cx="8229600" cy="4895850"/>
          </a:xfrm>
        </p:spPr>
        <p:txBody>
          <a:bodyPr/>
          <a:lstStyle/>
          <a:p>
            <a:pPr>
              <a:defRPr/>
            </a:pP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800" dirty="0" smtClean="0">
                <a:solidFill>
                  <a:schemeClr val="tx1"/>
                </a:solidFill>
              </a:rPr>
              <a:t>格式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/>
              <a:t>可以用</a:t>
            </a:r>
            <a:r>
              <a:rPr lang="en-US" altLang="zh-CN" sz="2400" dirty="0" smtClean="0"/>
              <a:t>ISE</a:t>
            </a:r>
            <a:r>
              <a:rPr lang="zh-CN" altLang="en-US" sz="2400" dirty="0" smtClean="0"/>
              <a:t>打开编辑，也可以用普通文本编辑工具</a:t>
            </a:r>
            <a:endParaRPr lang="en-US" altLang="zh-CN" sz="2400" dirty="0" smtClean="0"/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/>
              <a:t>格式如下：</a:t>
            </a:r>
            <a:endParaRPr lang="en-US" altLang="zh-CN" sz="2400" dirty="0" smtClean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 smtClean="0"/>
              <a:t>第一行：说明是初始化参数向量采用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进制（也可以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进制）</a:t>
            </a:r>
            <a:endParaRPr lang="en-US" altLang="zh-CN" sz="2000" dirty="0" smtClean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 smtClean="0"/>
              <a:t>第二行：初始化向量名</a:t>
            </a:r>
            <a:endParaRPr lang="en-US" altLang="zh-CN" sz="2000" dirty="0" smtClean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 smtClean="0"/>
              <a:t>第三行</a:t>
            </a:r>
            <a:r>
              <a:rPr lang="zh-CN" altLang="en-US" sz="2000" dirty="0"/>
              <a:t>开始</a:t>
            </a:r>
            <a:r>
              <a:rPr lang="zh-CN" altLang="en-US" sz="2000" dirty="0" smtClean="0"/>
              <a:t>：初始化向量元素，用逗号“，”分隔，分号结束</a:t>
            </a:r>
            <a:endParaRPr lang="en-US" altLang="zh-CN" sz="2000" dirty="0" smtClean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 smtClean="0"/>
              <a:t>文件头、尾部可以用“</a:t>
            </a:r>
            <a:r>
              <a:rPr lang="en-US" altLang="zh-CN" sz="2000" dirty="0" smtClean="0"/>
              <a:t>#</a:t>
            </a:r>
            <a:r>
              <a:rPr lang="zh-CN" altLang="en-US" sz="2000" dirty="0" smtClean="0"/>
              <a:t>”号加注释，中间不可以</a:t>
            </a:r>
            <a:endParaRPr lang="en-US" altLang="zh-CN" sz="2000" dirty="0" smtClean="0"/>
          </a:p>
          <a:p>
            <a:pPr marL="457200" lvl="1" indent="0">
              <a:spcBef>
                <a:spcPts val="0"/>
              </a:spcBef>
              <a:buFont typeface="Times New Roman" panose="02020603050405020304" pitchFamily="18" charset="0"/>
              <a:buNone/>
              <a:defRPr/>
            </a:pPr>
            <a:r>
              <a:rPr lang="en-US" altLang="zh-CN" sz="2400" dirty="0" err="1"/>
              <a:t>memory_initialization_radix</a:t>
            </a:r>
            <a:r>
              <a:rPr lang="en-US" altLang="zh-CN" sz="2400" dirty="0"/>
              <a:t>=16;</a:t>
            </a:r>
            <a:endParaRPr lang="en-US" altLang="zh-CN" sz="2400" dirty="0"/>
          </a:p>
          <a:p>
            <a:pPr marL="457200" lvl="1" indent="0">
              <a:spcBef>
                <a:spcPts val="0"/>
              </a:spcBef>
              <a:buFont typeface="Times New Roman" panose="02020603050405020304" pitchFamily="18" charset="0"/>
              <a:buNone/>
              <a:defRPr/>
            </a:pPr>
            <a:r>
              <a:rPr lang="en-US" altLang="zh-CN" sz="2400" dirty="0" err="1"/>
              <a:t>memory_initialization_vector</a:t>
            </a:r>
            <a:r>
              <a:rPr lang="en-US" altLang="zh-CN" sz="2400" dirty="0"/>
              <a:t>=</a:t>
            </a:r>
            <a:endParaRPr lang="en-US" altLang="zh-CN" sz="2400" dirty="0"/>
          </a:p>
          <a:p>
            <a:pPr marL="457200" lvl="1" indent="0">
              <a:spcBef>
                <a:spcPts val="0"/>
              </a:spcBef>
              <a:buFont typeface="Times New Roman" panose="02020603050405020304" pitchFamily="18" charset="0"/>
              <a:buNone/>
              <a:defRPr/>
            </a:pPr>
            <a:r>
              <a:rPr lang="en-US" altLang="zh-CN" sz="1800" dirty="0"/>
              <a:t>00000000, 11111111, </a:t>
            </a:r>
            <a:r>
              <a:rPr lang="en-US" altLang="zh-CN" sz="1800" dirty="0" smtClean="0"/>
              <a:t>22222222</a:t>
            </a:r>
            <a:r>
              <a:rPr lang="en-US" altLang="zh-CN" sz="1800" dirty="0"/>
              <a:t>, 33333333, 44444444, 55555555, 66666666, 77777777, 88888888, 99999999, </a:t>
            </a:r>
            <a:r>
              <a:rPr lang="en-US" altLang="zh-CN" sz="1800" dirty="0" err="1"/>
              <a:t>aaaaaaaa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bbbbbbbb</a:t>
            </a:r>
            <a:r>
              <a:rPr lang="en-US" altLang="zh-CN" sz="1800" dirty="0"/>
              <a:t>, </a:t>
            </a:r>
            <a:endParaRPr lang="en-US" altLang="zh-CN" sz="1800" dirty="0"/>
          </a:p>
          <a:p>
            <a:pPr marL="457200" lvl="1" indent="0">
              <a:spcBef>
                <a:spcPts val="0"/>
              </a:spcBef>
              <a:buFont typeface="Times New Roman" panose="02020603050405020304" pitchFamily="18" charset="0"/>
              <a:buNone/>
              <a:defRPr/>
            </a:pPr>
            <a:r>
              <a:rPr lang="en-US" altLang="zh-CN" sz="1800" dirty="0" err="1"/>
              <a:t>cccccccc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dddddddd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eeeeeeee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ffffffff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FF0000"/>
                </a:solidFill>
              </a:rPr>
              <a:t>557EF7E0, D7BDFBD9, D7DBFDB9, DFCFFCFB, DFCFBFFF, F7F3DFFF</a:t>
            </a:r>
            <a:r>
              <a:rPr lang="en-US" altLang="zh-CN" sz="1800" dirty="0" smtClean="0">
                <a:solidFill>
                  <a:srgbClr val="FF0000"/>
                </a:solidFill>
              </a:rPr>
              <a:t>, FFFFDF3D</a:t>
            </a:r>
            <a:r>
              <a:rPr lang="en-US" altLang="zh-CN" sz="1800" dirty="0">
                <a:solidFill>
                  <a:srgbClr val="FF0000"/>
                </a:solidFill>
              </a:rPr>
              <a:t>, FFFF9DB9, FFFFBCFB, DFCFFCFB, DFCFBFFF, D7DB9FFF, D7DBFDB9, D7BDFBD9, FFFF07E0, 007E0FFF</a:t>
            </a:r>
            <a:r>
              <a:rPr lang="en-US" altLang="zh-CN" sz="1800" dirty="0" smtClean="0">
                <a:solidFill>
                  <a:srgbClr val="FF0000"/>
                </a:solidFill>
              </a:rPr>
              <a:t>, 03bdf020</a:t>
            </a:r>
            <a:r>
              <a:rPr lang="en-US" altLang="zh-CN" sz="1800" dirty="0">
                <a:solidFill>
                  <a:srgbClr val="FF0000"/>
                </a:solidFill>
              </a:rPr>
              <a:t>, 03def820, 08002300</a:t>
            </a:r>
            <a:r>
              <a:rPr lang="en-US" altLang="zh-CN" sz="1800" dirty="0" smtClean="0"/>
              <a:t>;</a:t>
            </a:r>
            <a:endParaRPr lang="en-US" altLang="zh-CN" sz="1800" dirty="0" smtClean="0"/>
          </a:p>
          <a:p>
            <a:pPr marL="400050">
              <a:spcBef>
                <a:spcPts val="600"/>
              </a:spcBef>
              <a:defRPr/>
            </a:pPr>
            <a:r>
              <a:rPr lang="zh-CN" altLang="en-US" sz="2800" dirty="0" smtClean="0">
                <a:solidFill>
                  <a:schemeClr val="tx1"/>
                </a:solidFill>
              </a:rPr>
              <a:t>此数据用于下板测试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40425" y="6002338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红色数据是</a:t>
            </a:r>
            <a:r>
              <a:rPr lang="en-US" altLang="zh-CN" dirty="0"/>
              <a:t>LED</a:t>
            </a:r>
            <a:r>
              <a:rPr lang="zh-CN" altLang="en-US" dirty="0"/>
              <a:t>图形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RAM_B </a:t>
            </a:r>
            <a:r>
              <a:rPr lang="en-US" altLang="zh-CN" dirty="0"/>
              <a:t>IP </a:t>
            </a:r>
            <a:r>
              <a:rPr lang="en-US" altLang="zh-CN" dirty="0" smtClean="0"/>
              <a:t>Core-</a:t>
            </a:r>
            <a:r>
              <a:rPr lang="en-US" altLang="zh-CN" dirty="0" smtClean="0">
                <a:solidFill>
                  <a:srgbClr val="FF0000"/>
                </a:solidFill>
              </a:rPr>
              <a:t>U3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相同用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ISE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核生成器实现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RAM</a:t>
            </a:r>
            <a:endParaRPr lang="en-US" altLang="zh-CN" sz="2400" dirty="0">
              <a:solidFill>
                <a:srgbClr val="080808"/>
              </a:solidFill>
            </a:endParaRPr>
          </a:p>
          <a:p>
            <a:pPr eaLnBrk="1" hangingPunct="1"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</a:t>
            </a:r>
            <a:r>
              <a:rPr lang="zh-CN" altLang="en-US" sz="2400" dirty="0" smtClean="0">
                <a:solidFill>
                  <a:srgbClr val="080808"/>
                </a:solidFill>
              </a:rPr>
              <a:t>建立</a:t>
            </a:r>
            <a:r>
              <a:rPr lang="en-US" altLang="zh-CN" sz="2400" dirty="0" smtClean="0">
                <a:solidFill>
                  <a:srgbClr val="080808"/>
                </a:solidFill>
              </a:rPr>
              <a:t>1024×32bitRAM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  <a:endParaRPr lang="zh-CN" altLang="en-US" sz="2400" dirty="0">
              <a:solidFill>
                <a:srgbClr val="080808"/>
              </a:solidFill>
            </a:endParaRPr>
          </a:p>
          <a:p>
            <a:pPr lvl="2" eaLnBrk="1" hangingPunct="1">
              <a:defRPr/>
            </a:pP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ISE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Project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New Source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000" dirty="0">
                <a:solidFill>
                  <a:srgbClr val="080808"/>
                </a:solidFill>
              </a:rPr>
              <a:t>。</a:t>
            </a:r>
            <a:endParaRPr lang="zh-CN" altLang="en-US" sz="20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31640" y="2492896"/>
            <a:ext cx="5915025" cy="3744416"/>
          </a:xfrm>
          <a:prstGeom prst="rect">
            <a:avLst/>
          </a:prstGeom>
        </p:spPr>
      </p:pic>
      <p:sp>
        <p:nvSpPr>
          <p:cNvPr id="5" name="Oval 9"/>
          <p:cNvSpPr>
            <a:spLocks noChangeArrowheads="1"/>
          </p:cNvSpPr>
          <p:nvPr/>
        </p:nvSpPr>
        <p:spPr bwMode="auto">
          <a:xfrm>
            <a:off x="1407804" y="3600312"/>
            <a:ext cx="3095625" cy="287337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4067944" y="4005064"/>
            <a:ext cx="3097213" cy="894556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297738" y="2836656"/>
            <a:ext cx="1846262" cy="647700"/>
          </a:xfrm>
          <a:prstGeom prst="wedgeRoundRectCallout">
            <a:avLst>
              <a:gd name="adj1" fmla="val -165400"/>
              <a:gd name="adj2" fmla="val 17076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</a:t>
            </a:r>
            <a:r>
              <a:rPr lang="en-US" altLang="zh-CN" sz="1600" dirty="0" smtClean="0">
                <a:solidFill>
                  <a:srgbClr val="080808"/>
                </a:solidFill>
                <a:latin typeface="Arial" panose="020B0604020202020204" pitchFamily="34" charset="0"/>
              </a:rPr>
              <a:t>RAM_B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注意用小写字母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107504" y="3356992"/>
            <a:ext cx="722313" cy="306388"/>
          </a:xfrm>
          <a:prstGeom prst="wedgeRoundRectCallout">
            <a:avLst>
              <a:gd name="adj1" fmla="val 143539"/>
              <a:gd name="adj2" fmla="val 90847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选择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7623311" y="4850606"/>
            <a:ext cx="696913" cy="411163"/>
          </a:xfrm>
          <a:prstGeom prst="wedgeRoundRectCallout">
            <a:avLst>
              <a:gd name="adj1" fmla="val -272158"/>
              <a:gd name="adj2" fmla="val 19450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649" y="1124744"/>
            <a:ext cx="8291264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0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Next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弹出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核选择窗口</a:t>
            </a:r>
            <a:endParaRPr lang="zh-CN" alt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选择核：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Memories &amp; Storage Elements 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→ 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RAMs &amp; ROMs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BLOCK Memory Generator 7.3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	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注意：与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ROM</a:t>
            </a: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选择不同</a:t>
            </a:r>
            <a:endParaRPr lang="en-US" altLang="zh-CN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000" dirty="0"/>
              <a:t>点击</a:t>
            </a:r>
            <a:r>
              <a:rPr lang="en-US" altLang="zh-CN" sz="2000" dirty="0"/>
              <a:t>Next</a:t>
            </a:r>
            <a:r>
              <a:rPr lang="zh-CN" altLang="en-US" sz="2000" dirty="0"/>
              <a:t>，直接弹出参数设置窗口第</a:t>
            </a:r>
            <a:r>
              <a:rPr lang="en-US" altLang="zh-CN" sz="2000" dirty="0"/>
              <a:t>2</a:t>
            </a:r>
            <a:r>
              <a:rPr lang="zh-CN" altLang="en-US" sz="2000" dirty="0"/>
              <a:t>页</a:t>
            </a:r>
            <a:endParaRPr lang="en-US" altLang="zh-CN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397125"/>
            <a:ext cx="554037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401638" y="3514725"/>
            <a:ext cx="722312" cy="307975"/>
          </a:xfrm>
          <a:prstGeom prst="wedgeRoundRectCallout">
            <a:avLst>
              <a:gd name="adj1" fmla="val 277667"/>
              <a:gd name="adj2" fmla="val 259449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选择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7999413" y="5084763"/>
            <a:ext cx="698500" cy="412750"/>
          </a:xfrm>
          <a:prstGeom prst="wedgeRoundRectCallout">
            <a:avLst>
              <a:gd name="adj1" fmla="val -286435"/>
              <a:gd name="adj2" fmla="val 183111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  <a:endParaRPr lang="zh-CN" altLang="en-US" sz="2000" dirty="0"/>
          </a:p>
          <a:p>
            <a:pPr lvl="2">
              <a:defRPr/>
            </a:pPr>
            <a:r>
              <a:rPr lang="zh-CN" altLang="en-US" sz="2000" dirty="0"/>
              <a:t>点击</a:t>
            </a:r>
            <a:r>
              <a:rPr lang="en-US" altLang="zh-CN" sz="2000" dirty="0"/>
              <a:t>Next</a:t>
            </a:r>
            <a:r>
              <a:rPr lang="zh-CN" altLang="en-US" sz="2000" dirty="0"/>
              <a:t>，直接弹出窗口第</a:t>
            </a:r>
            <a:r>
              <a:rPr lang="en-US" altLang="zh-CN" sz="2000" dirty="0"/>
              <a:t>2</a:t>
            </a:r>
            <a:r>
              <a:rPr lang="zh-CN" altLang="en-US" sz="2000" dirty="0"/>
              <a:t>页</a:t>
            </a:r>
            <a:r>
              <a:rPr lang="en-US" altLang="zh-CN" sz="2000" dirty="0"/>
              <a:t>	</a:t>
            </a:r>
            <a:r>
              <a:rPr lang="zh-CN" altLang="en-US" sz="2000" b="1" dirty="0">
                <a:solidFill>
                  <a:srgbClr val="FF0000"/>
                </a:solidFill>
              </a:rPr>
              <a:t>注意：有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时钟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4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9" y="1898229"/>
            <a:ext cx="6846887" cy="43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7235825" y="4155654"/>
            <a:ext cx="1874838" cy="720725"/>
          </a:xfrm>
          <a:prstGeom prst="wedgeRoundRectCallout">
            <a:avLst>
              <a:gd name="adj1" fmla="val -48209"/>
              <a:gd name="adj2" fmla="val -20236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下拉选择：</a:t>
            </a:r>
            <a:endParaRPr lang="en-US" altLang="zh-CN" sz="160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单端口</a:t>
            </a:r>
            <a:r>
              <a:rPr lang="en-US" altLang="zh-CN" sz="1600">
                <a:solidFill>
                  <a:srgbClr val="080808"/>
                </a:solidFill>
                <a:latin typeface="Arial" panose="020B0604020202020204" pitchFamily="34" charset="0"/>
              </a:rPr>
              <a:t>RAM</a:t>
            </a:r>
            <a:endParaRPr lang="en-US" altLang="zh-CN" sz="160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49" y="3001466"/>
            <a:ext cx="2793817" cy="302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835174" y="4368379"/>
            <a:ext cx="720725" cy="504825"/>
          </a:xfrm>
          <a:prstGeom prst="ellipse">
            <a:avLst/>
          </a:prstGeom>
          <a:noFill/>
          <a:ln w="19050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698774" y="1772816"/>
            <a:ext cx="4681537" cy="288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0992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  <a:endParaRPr lang="zh-CN" altLang="en-US" sz="2000" dirty="0"/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/>
              <a:t>点击</a:t>
            </a:r>
            <a:r>
              <a:rPr lang="en-US" altLang="zh-CN" sz="2000" dirty="0"/>
              <a:t>Next</a:t>
            </a:r>
            <a:r>
              <a:rPr lang="zh-CN" altLang="en-US" sz="2000" dirty="0"/>
              <a:t>，弹出窗口第</a:t>
            </a:r>
            <a:r>
              <a:rPr lang="en-US" altLang="zh-CN" sz="2000" dirty="0"/>
              <a:t>3</a:t>
            </a:r>
            <a:r>
              <a:rPr lang="zh-CN" altLang="en-US" sz="2000" dirty="0"/>
              <a:t>页</a:t>
            </a:r>
            <a:r>
              <a:rPr lang="en-US" altLang="zh-CN" sz="2000" dirty="0"/>
              <a:t>	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528" y="1892374"/>
            <a:ext cx="6710536" cy="4344938"/>
          </a:xfrm>
          <a:prstGeom prst="rect">
            <a:avLst/>
          </a:prstGeom>
        </p:spPr>
      </p:pic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7916863" y="5084763"/>
            <a:ext cx="696912" cy="412750"/>
          </a:xfrm>
          <a:prstGeom prst="wedgeRoundRectCallout">
            <a:avLst>
              <a:gd name="adj1" fmla="val -354977"/>
              <a:gd name="adj2" fmla="val 133981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3131841" y="3141340"/>
            <a:ext cx="1584176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210234" y="2296790"/>
            <a:ext cx="1907704" cy="844550"/>
          </a:xfrm>
          <a:prstGeom prst="wedgeRoundRectCallout">
            <a:avLst>
              <a:gd name="adj1" fmla="val -174972"/>
              <a:gd name="adj2" fmla="val 679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Width 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dirty="0" smtClean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7308305" y="4167460"/>
            <a:ext cx="1828872" cy="657225"/>
          </a:xfrm>
          <a:prstGeom prst="wedgeRoundRectCallout">
            <a:avLst>
              <a:gd name="adj1" fmla="val -137557"/>
              <a:gd name="adj2" fmla="val -61854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 smtClean="0">
                <a:solidFill>
                  <a:srgbClr val="080808"/>
                </a:solidFill>
                <a:latin typeface="Arial" panose="020B0604020202020204" pitchFamily="34" charset="0"/>
              </a:rPr>
              <a:t>Always Enabled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39552" y="2351184"/>
            <a:ext cx="7802463" cy="43901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本实验</a:t>
            </a:r>
            <a:r>
              <a:rPr lang="en-US" altLang="zh-CN" dirty="0">
                <a:solidFill>
                  <a:srgbClr val="FF0000"/>
                </a:solidFill>
              </a:rPr>
              <a:t>RAM</a:t>
            </a:r>
            <a:r>
              <a:rPr lang="zh-CN" altLang="en-US" dirty="0">
                <a:solidFill>
                  <a:srgbClr val="FF0000"/>
                </a:solidFill>
              </a:rPr>
              <a:t>无初始化数据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〖</a:t>
            </a:r>
            <a:r>
              <a:rPr lang="zh-CN" altLang="en-US" sz="2000" b="1" dirty="0">
                <a:solidFill>
                  <a:prstClr val="black"/>
                </a:solidFill>
              </a:rPr>
              <a:t>第四步</a:t>
            </a:r>
            <a:r>
              <a:rPr lang="en-US" altLang="zh-CN" sz="2000" b="1" dirty="0">
                <a:solidFill>
                  <a:prstClr val="black"/>
                </a:solidFill>
              </a:rPr>
              <a:t>〗</a:t>
            </a:r>
            <a:r>
              <a:rPr lang="zh-CN" altLang="en-US" sz="2000" b="1" dirty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>
                <a:solidFill>
                  <a:prstClr val="black"/>
                </a:solidFill>
              </a:rPr>
              <a:t>RAM IP</a:t>
            </a:r>
            <a:r>
              <a:rPr lang="zh-CN" altLang="en-US" sz="2000" b="1" dirty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</a:rPr>
              <a:t>点击</a:t>
            </a:r>
            <a:r>
              <a:rPr lang="en-US" altLang="zh-CN" sz="2000" dirty="0">
                <a:solidFill>
                  <a:prstClr val="black"/>
                </a:solidFill>
              </a:rPr>
              <a:t>Next</a:t>
            </a:r>
            <a:r>
              <a:rPr lang="zh-CN" altLang="en-US" sz="2000" dirty="0">
                <a:solidFill>
                  <a:prstClr val="black"/>
                </a:solidFill>
              </a:rPr>
              <a:t>，弹出窗口第</a:t>
            </a:r>
            <a:r>
              <a:rPr lang="en-US" altLang="zh-CN" sz="2000" dirty="0">
                <a:solidFill>
                  <a:prstClr val="black"/>
                </a:solidFill>
              </a:rPr>
              <a:t>4</a:t>
            </a:r>
            <a:r>
              <a:rPr lang="zh-CN" altLang="en-US" sz="2000" dirty="0">
                <a:solidFill>
                  <a:prstClr val="black"/>
                </a:solidFill>
              </a:rPr>
              <a:t>页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</a:rPr>
              <a:t>点击“</a:t>
            </a:r>
            <a:r>
              <a:rPr lang="en-US" altLang="zh-CN" sz="2000" dirty="0">
                <a:solidFill>
                  <a:srgbClr val="080808"/>
                </a:solidFill>
              </a:rPr>
              <a:t>Browse</a:t>
            </a:r>
            <a:r>
              <a:rPr lang="en-US" altLang="zh-CN" sz="2000" dirty="0">
                <a:solidFill>
                  <a:prstClr val="black"/>
                </a:solidFill>
              </a:rPr>
              <a:t>...”</a:t>
            </a:r>
            <a:r>
              <a:rPr lang="zh-CN" altLang="en-US" sz="2000" dirty="0">
                <a:solidFill>
                  <a:prstClr val="black"/>
                </a:solidFill>
              </a:rPr>
              <a:t>选择初始化关联文件（本实验无）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</a:rPr>
              <a:t>其余不用修改 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8387779" y="3645743"/>
            <a:ext cx="720725" cy="576262"/>
          </a:xfrm>
          <a:prstGeom prst="wedgeRoundRectCallout">
            <a:avLst>
              <a:gd name="adj1" fmla="val -153657"/>
              <a:gd name="adj2" fmla="val 27172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09054" y="2434480"/>
            <a:ext cx="2205038" cy="360363"/>
          </a:xfrm>
          <a:prstGeom prst="wedgeRoundRectCallout">
            <a:avLst>
              <a:gd name="adj1" fmla="val 73538"/>
              <a:gd name="adj2" fmla="val 6992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点击选中</a:t>
            </a:r>
            <a:r>
              <a:rPr lang="en-US" altLang="zh-CN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Init File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8195692" y="4977655"/>
            <a:ext cx="868362" cy="936625"/>
          </a:xfrm>
          <a:prstGeom prst="wedgeRoundRectCallout">
            <a:avLst>
              <a:gd name="adj1" fmla="val -184645"/>
              <a:gd name="adj2" fmla="val 1049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336104" y="5907930"/>
            <a:ext cx="1655763" cy="360363"/>
          </a:xfrm>
          <a:prstGeom prst="wedgeRoundRectCallout">
            <a:avLst>
              <a:gd name="adj1" fmla="val 84593"/>
              <a:gd name="adj2" fmla="val 8303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8279" y="2348557"/>
            <a:ext cx="3025775" cy="360363"/>
          </a:xfrm>
          <a:prstGeom prst="wedgeRoundRectCallout">
            <a:avLst>
              <a:gd name="adj1" fmla="val -17060"/>
              <a:gd name="adj2" fmla="val 822412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dirty="0" smtClean="0">
                <a:solidFill>
                  <a:srgbClr val="080808"/>
                </a:solidFill>
              </a:rPr>
              <a:t>点击</a:t>
            </a:r>
            <a:r>
              <a:rPr lang="en-US" altLang="zh-CN" sz="1600" dirty="0" smtClean="0">
                <a:solidFill>
                  <a:srgbClr val="080808"/>
                </a:solidFill>
              </a:rPr>
              <a:t>Browse</a:t>
            </a:r>
            <a:r>
              <a:rPr lang="zh-CN" altLang="en-US" sz="1600" dirty="0" smtClean="0">
                <a:solidFill>
                  <a:srgbClr val="080808"/>
                </a:solidFill>
              </a:rPr>
              <a:t>关联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lang="zh-CN" altLang="en-US" sz="1600" dirty="0">
              <a:solidFill>
                <a:srgbClr val="08080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逻辑实验输出模块优化：多路器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多数选择器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逻辑结构如下图所示，在</a:t>
            </a:r>
            <a:r>
              <a:rPr lang="zh-CN" altLang="en-US" sz="2400" dirty="0"/>
              <a:t>数字逻辑</a:t>
            </a:r>
            <a:r>
              <a:rPr lang="zh-CN" altLang="en-US" sz="2400" dirty="0" smtClean="0"/>
              <a:t>实验课设计</a:t>
            </a:r>
            <a:r>
              <a:rPr lang="zh-CN" altLang="en-US" sz="2400" dirty="0"/>
              <a:t>过多</a:t>
            </a:r>
            <a:r>
              <a:rPr lang="zh-CN" altLang="en-US" sz="2400" dirty="0" smtClean="0"/>
              <a:t>种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在</a:t>
            </a:r>
            <a:r>
              <a:rPr lang="en-US" altLang="zh-CN" sz="2000" dirty="0" smtClean="0">
                <a:solidFill>
                  <a:schemeClr val="tx1"/>
                </a:solidFill>
              </a:rPr>
              <a:t>CPU</a:t>
            </a:r>
            <a:r>
              <a:rPr lang="zh-CN" altLang="en-US" sz="2400" dirty="0" smtClean="0">
                <a:solidFill>
                  <a:schemeClr val="tx1"/>
                </a:solidFill>
              </a:rPr>
              <a:t>等部件设计将</a:t>
            </a:r>
            <a:r>
              <a:rPr lang="zh-CN" altLang="en-US" sz="2400" dirty="0">
                <a:solidFill>
                  <a:schemeClr val="tx1"/>
                </a:solidFill>
              </a:rPr>
              <a:t>用到的重要</a:t>
            </a:r>
            <a:r>
              <a:rPr lang="zh-CN" altLang="en-US" sz="2400" dirty="0" smtClean="0">
                <a:solidFill>
                  <a:schemeClr val="tx1"/>
                </a:solidFill>
              </a:rPr>
              <a:t>模块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>
                <a:solidFill>
                  <a:schemeClr val="tx1"/>
                </a:solidFill>
              </a:rPr>
              <a:t>本课程将用到的多数选择器有：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sz="2000" dirty="0" smtClean="0"/>
              <a:t>2</a:t>
            </a:r>
            <a:r>
              <a:rPr lang="zh-CN" altLang="en-US" sz="2000" dirty="0" smtClean="0"/>
              <a:t>选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位、</a:t>
            </a:r>
            <a:r>
              <a:rPr lang="en-US" altLang="zh-CN" sz="2000" dirty="0" smtClean="0"/>
              <a:t>32</a:t>
            </a:r>
            <a:r>
              <a:rPr lang="zh-CN" altLang="en-US" sz="2000" dirty="0" smtClean="0"/>
              <a:t>位、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位等</a:t>
            </a:r>
            <a:endParaRPr lang="en-US" altLang="zh-CN" sz="2000" dirty="0" smtClean="0"/>
          </a:p>
          <a:p>
            <a:pPr lvl="2"/>
            <a:r>
              <a:rPr lang="en-US" altLang="zh-CN" sz="2000" dirty="0" smtClean="0">
                <a:solidFill>
                  <a:schemeClr val="tx1"/>
                </a:solidFill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</a:rPr>
              <a:t>选</a:t>
            </a:r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</a:rPr>
              <a:t>5</a:t>
            </a:r>
            <a:r>
              <a:rPr lang="zh-CN" altLang="en-US" sz="2000" dirty="0" smtClean="0">
                <a:solidFill>
                  <a:schemeClr val="tx1"/>
                </a:solidFill>
              </a:rPr>
              <a:t>位、</a:t>
            </a:r>
            <a:r>
              <a:rPr lang="en-US" altLang="zh-CN" sz="2000" dirty="0" smtClean="0">
                <a:solidFill>
                  <a:schemeClr val="tx1"/>
                </a:solidFill>
              </a:rPr>
              <a:t>32</a:t>
            </a:r>
            <a:r>
              <a:rPr lang="zh-CN" altLang="en-US" sz="2000" dirty="0" smtClean="0">
                <a:solidFill>
                  <a:schemeClr val="tx1"/>
                </a:solidFill>
              </a:rPr>
              <a:t>位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sz="2000" dirty="0" smtClean="0"/>
              <a:t>8</a:t>
            </a:r>
            <a:r>
              <a:rPr lang="zh-CN" altLang="en-US" sz="2000" dirty="0" smtClean="0"/>
              <a:t>选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位、</a:t>
            </a:r>
            <a:r>
              <a:rPr lang="en-US" altLang="zh-CN" sz="2000" dirty="0" smtClean="0"/>
              <a:t>32</a:t>
            </a:r>
            <a:r>
              <a:rPr lang="zh-CN" altLang="en-US" sz="2000" dirty="0" smtClean="0"/>
              <a:t>位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83968" y="3501008"/>
            <a:ext cx="4720789" cy="2682044"/>
            <a:chOff x="4283968" y="3501008"/>
            <a:chExt cx="4720789" cy="2682044"/>
          </a:xfrm>
        </p:grpSpPr>
        <p:sp>
          <p:nvSpPr>
            <p:cNvPr id="5" name="圆角矩形 4"/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smtClean="0"/>
                <a:t>MUX</a:t>
              </a:r>
              <a:endParaRPr lang="zh-CN" altLang="en-US" sz="3600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圆角矩形 33"/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15" name="右箭头 14"/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右箭头 15"/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圆角矩形 31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右箭头 22"/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圆角矩形 29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3" name="直接连接符 12"/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24128" y="1070992"/>
            <a:ext cx="3324736" cy="554739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189" y="2544763"/>
            <a:ext cx="5039915" cy="210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1400"/>
              </a:lnSpc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第五步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/>
              <a:t>核生成后在设计窗口出现</a:t>
            </a:r>
            <a:r>
              <a:rPr lang="en-US" altLang="zh-CN" sz="2000" dirty="0" err="1" smtClean="0"/>
              <a:t>RAM_B.xco</a:t>
            </a:r>
            <a:r>
              <a:rPr lang="zh-CN" altLang="en-US" sz="2000" dirty="0"/>
              <a:t>模块</a:t>
            </a:r>
            <a:endParaRPr lang="en-US" altLang="zh-CN" sz="2000" dirty="0"/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/>
              <a:t>点击</a:t>
            </a:r>
            <a:r>
              <a:rPr lang="en-US" altLang="zh-CN" sz="2000" dirty="0">
                <a:cs typeface="Times New Roman" panose="02020603050405020304" pitchFamily="18" charset="0"/>
              </a:rPr>
              <a:t>View HDL Instantiation Template</a:t>
            </a:r>
            <a:br>
              <a:rPr lang="en-US" altLang="zh-CN" sz="2000" dirty="0">
                <a:cs typeface="Times New Roman" panose="02020603050405020304" pitchFamily="18" charset="0"/>
              </a:rPr>
            </a:br>
            <a:r>
              <a:rPr lang="zh-CN" altLang="en-US" sz="2000" dirty="0">
                <a:cs typeface="Times New Roman" panose="02020603050405020304" pitchFamily="18" charset="0"/>
              </a:rPr>
              <a:t>查看核调用结构：</a:t>
            </a:r>
            <a:r>
              <a:rPr lang="en-US" altLang="zh-CN" sz="2000" dirty="0">
                <a:cs typeface="Times New Roman" panose="02020603050405020304" pitchFamily="18" charset="0"/>
              </a:rPr>
              <a:t>	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914400" lvl="2" indent="0"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		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114300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RAM_B 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U3</a:t>
            </a:r>
            <a:r>
              <a:rPr lang="en-US" altLang="zh-CN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(</a:t>
            </a:r>
            <a:endParaRPr lang="en-US" altLang="zh-CN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clka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clk_m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), </a:t>
            </a:r>
            <a:r>
              <a:rPr lang="en-US" altLang="zh-CN" sz="2000" dirty="0">
                <a:cs typeface="Times New Roman" panose="02020603050405020304" pitchFamily="18" charset="0"/>
              </a:rPr>
              <a:t>	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 // </a:t>
            </a:r>
            <a:r>
              <a:rPr lang="en-US" altLang="zh-CN" sz="2000" dirty="0">
                <a:cs typeface="Times New Roman" panose="02020603050405020304" pitchFamily="18" charset="0"/>
              </a:rPr>
              <a:t>input 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 smtClean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wea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data_ram_we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),  // </a:t>
            </a:r>
            <a:r>
              <a:rPr lang="en-US" altLang="zh-CN" sz="2000" dirty="0">
                <a:cs typeface="Times New Roman" panose="02020603050405020304" pitchFamily="18" charset="0"/>
              </a:rPr>
              <a:t>input [0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addra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ram_addr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),      // </a:t>
            </a:r>
            <a:r>
              <a:rPr lang="en-US" altLang="zh-CN" sz="2000" dirty="0">
                <a:cs typeface="Times New Roman" panose="02020603050405020304" pitchFamily="18" charset="0"/>
              </a:rPr>
              <a:t>input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[9 </a:t>
            </a:r>
            <a:r>
              <a:rPr lang="en-US" altLang="zh-CN" sz="2000" dirty="0">
                <a:cs typeface="Times New Roman" panose="02020603050405020304" pitchFamily="18" charset="0"/>
              </a:rPr>
              <a:t>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dina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ram_data_in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),   // </a:t>
            </a:r>
            <a:r>
              <a:rPr lang="en-US" altLang="zh-CN" sz="2000" dirty="0">
                <a:cs typeface="Times New Roman" panose="02020603050405020304" pitchFamily="18" charset="0"/>
              </a:rPr>
              <a:t>input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[31:0</a:t>
            </a:r>
            <a:r>
              <a:rPr lang="en-US" altLang="zh-CN" sz="2000" dirty="0">
                <a:cs typeface="Times New Roman" panose="02020603050405020304" pitchFamily="18" charset="0"/>
              </a:rPr>
              <a:t>] 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douta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ram_data_out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)// </a:t>
            </a:r>
            <a:r>
              <a:rPr lang="en-US" altLang="zh-CN" sz="2000" dirty="0">
                <a:cs typeface="Times New Roman" panose="02020603050405020304" pitchFamily="18" charset="0"/>
              </a:rPr>
              <a:t>output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[31:0</a:t>
            </a:r>
            <a:r>
              <a:rPr lang="en-US" altLang="zh-CN" sz="2000" dirty="0">
                <a:cs typeface="Times New Roman" panose="02020603050405020304" pitchFamily="18" charset="0"/>
              </a:rPr>
              <a:t>] </a:t>
            </a:r>
            <a:r>
              <a:rPr lang="en-US" altLang="zh-CN" sz="2000" dirty="0" err="1" smtClean="0">
                <a:cs typeface="Times New Roman" panose="02020603050405020304" pitchFamily="18" charset="0"/>
              </a:rPr>
              <a:t>douta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marL="514350" lvl="1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  );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000"/>
              </a:lnSpc>
              <a:spcBef>
                <a:spcPts val="0"/>
              </a:spcBef>
              <a:buFont typeface="黑体" panose="02010609060101010101" pitchFamily="49" charset="-122"/>
              <a:buNone/>
              <a:defRPr/>
            </a:pPr>
            <a:endParaRPr lang="en-US" altLang="zh-CN" sz="1000" dirty="0"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>
                <a:cs typeface="Times New Roman" panose="02020603050405020304" pitchFamily="18" charset="0"/>
              </a:rPr>
              <a:t>在当前工程的</a:t>
            </a:r>
            <a:r>
              <a:rPr lang="en-US" altLang="zh-CN" sz="2000" dirty="0" err="1">
                <a:cs typeface="Times New Roman" panose="02020603050405020304" pitchFamily="18" charset="0"/>
              </a:rPr>
              <a:t>ipcore_dir</a:t>
            </a:r>
            <a:r>
              <a:rPr lang="zh-CN" altLang="en-US" sz="2000" dirty="0">
                <a:cs typeface="Times New Roman" panose="02020603050405020304" pitchFamily="18" charset="0"/>
              </a:rPr>
              <a:t>目录下有核的</a:t>
            </a:r>
            <a:br>
              <a:rPr lang="en-US" altLang="zh-CN" sz="2000" dirty="0">
                <a:cs typeface="Times New Roman" panose="02020603050405020304" pitchFamily="18" charset="0"/>
              </a:rPr>
            </a:br>
            <a:r>
              <a:rPr lang="zh-CN" altLang="en-US" sz="2000" dirty="0">
                <a:cs typeface="Times New Roman" panose="02020603050405020304" pitchFamily="18" charset="0"/>
              </a:rPr>
              <a:t>图形符号：</a:t>
            </a:r>
            <a:r>
              <a:rPr lang="en-US" altLang="zh-CN" sz="2000" dirty="0">
                <a:cs typeface="Times New Roman" panose="02020603050405020304" pitchFamily="18" charset="0"/>
              </a:rPr>
              <a:t>RAM_32_32.sym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  <a:defRPr/>
            </a:pPr>
            <a:r>
              <a:rPr lang="zh-CN" altLang="en-US" dirty="0">
                <a:cs typeface="Times New Roman" panose="02020603050405020304" pitchFamily="18" charset="0"/>
              </a:rPr>
              <a:t>这个图形符号非常大，需要修改</a:t>
            </a:r>
            <a:endParaRPr lang="en-US" altLang="zh-CN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RAM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核</a:t>
            </a:r>
            <a:r>
              <a:rPr lang="zh-CN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顶层</a:t>
            </a:r>
            <a:r>
              <a:rPr lang="zh-CN" alt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模块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中调用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5003800" y="1916113"/>
            <a:ext cx="1295400" cy="1836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6156176" y="6184900"/>
            <a:ext cx="2664296" cy="369887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379788" y="2286000"/>
            <a:ext cx="2776388" cy="39513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587731" y="3753035"/>
            <a:ext cx="168592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848" y="2358285"/>
            <a:ext cx="5444628" cy="32332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接口说明：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dirty="0"/>
              <a:t>七段码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动态扫描译码兼容</a:t>
            </a:r>
            <a:r>
              <a:rPr lang="en-US" altLang="zh-CN" sz="2400" dirty="0">
                <a:solidFill>
                  <a:prstClr val="black"/>
                </a:solidFill>
              </a:rPr>
              <a:t>SP3</a:t>
            </a:r>
            <a:endParaRPr lang="en-US" altLang="zh-CN" sz="24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1403648" y="5694139"/>
            <a:ext cx="3312368" cy="4554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共阳</a:t>
            </a:r>
            <a:r>
              <a:rPr lang="zh-CN" altLang="en-US" sz="36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低有效</a:t>
            </a:r>
            <a:endParaRPr lang="zh-CN" altLang="en-US" sz="36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196752"/>
            <a:ext cx="2476500" cy="3171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27" y="3251795"/>
            <a:ext cx="2371725" cy="30575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07704" y="2485960"/>
            <a:ext cx="421704" cy="144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JP6</a:t>
            </a:r>
            <a:endParaRPr lang="zh-CN" altLang="en-US" sz="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11760" y="2485960"/>
            <a:ext cx="432048" cy="144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JP9</a:t>
            </a:r>
            <a:endParaRPr lang="zh-CN" altLang="en-US" sz="900" b="1" dirty="0">
              <a:solidFill>
                <a:srgbClr val="3E3E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3728" y="3094560"/>
            <a:ext cx="432048" cy="140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JP8</a:t>
            </a:r>
            <a:endParaRPr lang="zh-CN" altLang="en-US" sz="9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7966" y="1628399"/>
            <a:ext cx="5832648" cy="3392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JP8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JP9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短接扫描独立，但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AN3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AN2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与二个按键共用</a:t>
            </a:r>
            <a:endParaRPr lang="zh-CN" altLang="en-US" b="1" dirty="0">
              <a:solidFill>
                <a:srgbClr val="3E3E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3548" y="1944783"/>
            <a:ext cx="4500500" cy="310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JP8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JP6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短接扫描经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138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译码，信号独立</a:t>
            </a:r>
            <a:endParaRPr lang="zh-CN" altLang="en-US" b="1" dirty="0">
              <a:solidFill>
                <a:srgbClr val="3E3E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12160" y="1070992"/>
            <a:ext cx="864096" cy="773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2555776" y="1628399"/>
            <a:ext cx="3815604" cy="1055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接口说明：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子板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-LED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64" y="2108535"/>
            <a:ext cx="6615475" cy="417646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364088" y="1194135"/>
            <a:ext cx="3384376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共阴</a:t>
            </a:r>
            <a:r>
              <a:rPr lang="zh-CN" altLang="en-US" sz="36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36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高有效</a:t>
            </a:r>
            <a:endParaRPr lang="zh-CN" altLang="en-US" sz="36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51720" y="5373216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99992" y="5373216"/>
            <a:ext cx="50405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7110" y="4337910"/>
            <a:ext cx="6990171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JP8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JP9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短接（缺省）扫描独立，但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AN3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AN2</a:t>
            </a:r>
            <a:r>
              <a:rPr lang="zh-CN" altLang="en-US" b="1" dirty="0">
                <a:solidFill>
                  <a:srgbClr val="3E3E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与二个按键共用</a:t>
            </a:r>
            <a:endParaRPr lang="zh-CN" altLang="en-US" b="1" dirty="0">
              <a:solidFill>
                <a:srgbClr val="3E3EF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直接输出兼容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SP3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按键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SW1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SW2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个蜂鸣器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引脚约束：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Arduino-Sword-002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5184576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"SEGMENT[0]"	LOC = AB22</a:t>
            </a:r>
            <a:r>
              <a:rPr lang="en-US" altLang="zh-CN" sz="3300" b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IOSTANDARD = LVCMOS33 ;#a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"SEGMENT[1]" 	LOC = AD24	     | IOSTANDARD = LVCMOS33 ;#b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"SEGMENT[2]" 	LOC = AD23	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"SEGMENT[3]" 	LOC = Y21	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"SEGMENT[4]" 	LOC = W20	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"SEGMENT[5]" 	LOC = AC24	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"SEGMENT[6]" 	LOC = AC23	     | IOSTANDARD = LVCMOS33 ;#g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"SEGMENT[7]" 	LOC = AA22	     | IOSTANDARD = LVCMOS33 ;#point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"AN[0]" 		LOC = AD21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"AN[1]" 		LOC = AC21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"AN[2]" 		LOC = AB21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"AN[3]" 		LOC = AC22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"LED[0]" 		LOC = AF24  	| IOSTANDARD = LVCMOS33 ; #GPIOf0[0]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"LED[1]" 		LOC = AE21  	| IOSTANDARD = LVCMOS33 ; #GPIOf0[11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"LED[2]" 		LOC = Y22   	| IOSTANDARD = LVCMOS33 ; #GPIOf0[2]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"LED[3]" 		LOC = Y23   	| IOSTANDARD = LVCMOS33 ; #GPIOf0[3]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"LED[4]" 		LOC = AA23  	| IOSTANDARD = LVCMOS33 ; #GPIOf0[4]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"LED[5]" 		LOC = Y25   	| IOSTANDARD = LVCMOS33 ; #GPIOf0[5]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"LED[6]" 		LOC = AB26  	| IOSTANDARD = LVCMOS33 ; #GPIOf0[6]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"LED[7]" 		LOC = W23   	| IOSTANDARD = LVCMOS33 ; #GPIOf0[7]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"Buzzer"		LOC = AF25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“SW1" 		LOC = AC21      | IOSTANDARD = LVCMOS33 ;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“SW2" 		LOC = AD21      | IOSTANDARD = LVCMOS33 ;</a:t>
            </a:r>
            <a:endParaRPr lang="zh-CN" altLang="en-US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2852936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anose="05000000000000000000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逻辑</a:t>
            </a:r>
            <a:r>
              <a:rPr lang="zh-CN" altLang="en-US" dirty="0"/>
              <a:t>实验</a:t>
            </a:r>
            <a:r>
              <a:rPr lang="zh-CN" altLang="en-US" dirty="0" smtClean="0"/>
              <a:t>输出模块优化：多路器</a:t>
            </a:r>
            <a:r>
              <a:rPr lang="zh-CN" altLang="en-US" dirty="0"/>
              <a:t>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位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选一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>
                <a:solidFill>
                  <a:schemeClr val="tx1"/>
                </a:solidFill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MUX2T1_5</a:t>
            </a:r>
            <a:r>
              <a:rPr lang="en-US" altLang="zh-CN" sz="2000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[4:0] </a:t>
            </a:r>
            <a:r>
              <a:rPr lang="en-US" altLang="zh-CN" sz="2000" dirty="0" smtClean="0">
                <a:solidFill>
                  <a:schemeClr val="tx1"/>
                </a:solidFill>
              </a:rPr>
              <a:t>I0,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en-US" altLang="zh-CN" sz="2000" dirty="0" smtClean="0"/>
              <a:t>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[4:0] </a:t>
            </a:r>
            <a:r>
              <a:rPr lang="en-US" altLang="zh-CN" sz="2000" dirty="0" smtClean="0">
                <a:solidFill>
                  <a:schemeClr val="tx1"/>
                </a:solidFill>
              </a:rPr>
              <a:t>I1,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</a:rPr>
              <a:t>sel</a:t>
            </a:r>
            <a:r>
              <a:rPr lang="en-US" altLang="zh-CN" sz="2000" dirty="0">
                <a:solidFill>
                  <a:schemeClr val="tx1"/>
                </a:solidFill>
              </a:rPr>
              <a:t>,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	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 smtClean="0">
                <a:solidFill>
                  <a:srgbClr val="0000FF"/>
                </a:solidFill>
              </a:rPr>
              <a:t>reg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[4:0] o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         </a:t>
            </a:r>
            <a:r>
              <a:rPr lang="en-US" altLang="zh-CN" sz="2000" dirty="0" smtClean="0">
                <a:solidFill>
                  <a:schemeClr val="tx1"/>
                </a:solidFill>
              </a:rPr>
              <a:t>);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</a:t>
            </a:r>
            <a:r>
              <a:rPr lang="en-US" altLang="zh-CN" sz="3600" b="1" dirty="0" smtClean="0"/>
              <a:t>……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32</a:t>
            </a:r>
            <a:r>
              <a:rPr lang="zh-CN" altLang="en-US" dirty="0" smtClean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</a:t>
            </a:r>
            <a:r>
              <a:rPr lang="zh-CN" altLang="en-US" dirty="0" smtClean="0">
                <a:solidFill>
                  <a:schemeClr val="tx1"/>
                </a:solidFill>
              </a:rPr>
              <a:t>一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MUX2T1_32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I0,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	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I1,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 smtClean="0"/>
              <a:t>[31:0</a:t>
            </a:r>
            <a:r>
              <a:rPr lang="en-US" altLang="zh-CN" sz="2000" dirty="0"/>
              <a:t>] o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 	</a:t>
            </a:r>
            <a:r>
              <a:rPr lang="en-US" altLang="zh-CN" sz="2000" dirty="0" smtClean="0"/>
              <a:t>                 );</a:t>
            </a:r>
            <a:endParaRPr lang="en-US" altLang="zh-CN" sz="2000" dirty="0" smtClean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  <a:endParaRPr lang="en-US" altLang="zh-CN" sz="3600" b="1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243294" y="3424354"/>
            <a:ext cx="168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MUX2T1_5.sym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6411843" y="6083922"/>
            <a:ext cx="1806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MUX2T1_32.sym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397234" y="1295623"/>
            <a:ext cx="1109657" cy="192286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9328" y="3891736"/>
            <a:ext cx="1205468" cy="2011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逻辑</a:t>
            </a:r>
            <a:r>
              <a:rPr lang="zh-CN" altLang="en-US" dirty="0"/>
              <a:t>实验</a:t>
            </a:r>
            <a:r>
              <a:rPr lang="zh-CN" altLang="en-US" dirty="0" smtClean="0"/>
              <a:t>输出模块优化：多路器二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位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选一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 smtClean="0">
                <a:solidFill>
                  <a:srgbClr val="0000FF"/>
                </a:solidFill>
              </a:rPr>
              <a:t>module </a:t>
            </a:r>
            <a:r>
              <a:rPr lang="en-US" altLang="zh-CN" sz="2000" dirty="0" smtClean="0">
                <a:solidFill>
                  <a:schemeClr val="tx1"/>
                </a:solidFill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MUX4T1_5</a:t>
            </a:r>
            <a:r>
              <a:rPr lang="en-US" altLang="zh-CN" sz="2000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 smtClean="0"/>
              <a:t>[</a:t>
            </a:r>
            <a:r>
              <a:rPr lang="en-US" altLang="zh-CN" sz="2000" dirty="0"/>
              <a:t>1:0] s, </a:t>
            </a:r>
            <a:endParaRPr lang="en-US" altLang="zh-CN" sz="2000" dirty="0"/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[4:0] </a:t>
            </a:r>
            <a:r>
              <a:rPr lang="en-US" altLang="zh-CN" sz="2000" dirty="0" smtClean="0">
                <a:solidFill>
                  <a:schemeClr val="tx1"/>
                </a:solidFill>
              </a:rPr>
              <a:t>I0,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en-US" altLang="zh-CN" sz="2000" dirty="0" smtClean="0"/>
              <a:t>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>
                <a:solidFill>
                  <a:schemeClr val="tx1"/>
                </a:solidFill>
              </a:rPr>
              <a:t>[4:0] </a:t>
            </a:r>
            <a:r>
              <a:rPr lang="en-US" altLang="zh-CN" sz="2000" dirty="0" smtClean="0">
                <a:solidFill>
                  <a:schemeClr val="tx1"/>
                </a:solidFill>
              </a:rPr>
              <a:t>I1, 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</a:t>
            </a:r>
            <a:r>
              <a:rPr lang="en-US" altLang="zh-CN" sz="2000" dirty="0" smtClean="0"/>
              <a:t>I2, </a:t>
            </a:r>
            <a:endParaRPr lang="en-US" altLang="zh-CN" sz="2000" dirty="0" smtClean="0"/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 smtClean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</a:t>
            </a:r>
            <a:r>
              <a:rPr lang="en-US" altLang="zh-CN" sz="2000" dirty="0" smtClean="0"/>
              <a:t>I3,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 smtClean="0">
                <a:solidFill>
                  <a:schemeClr val="tx1"/>
                </a:solidFill>
              </a:rPr>
              <a:t>[4:0</a:t>
            </a:r>
            <a:r>
              <a:rPr lang="en-US" altLang="zh-CN" sz="2000" dirty="0">
                <a:solidFill>
                  <a:schemeClr val="tx1"/>
                </a:solidFill>
              </a:rPr>
              <a:t>] o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	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             </a:t>
            </a:r>
            <a:r>
              <a:rPr lang="en-US" altLang="zh-CN" sz="2000" dirty="0" smtClean="0">
                <a:solidFill>
                  <a:schemeClr val="tx1"/>
                </a:solidFill>
              </a:rPr>
              <a:t>);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</a:t>
            </a:r>
            <a:r>
              <a:rPr lang="en-US" altLang="zh-CN" sz="3600" b="1" dirty="0" smtClean="0"/>
              <a:t>……</a:t>
            </a:r>
            <a:endParaRPr lang="en-US" altLang="zh-CN" sz="3600" b="1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</a:rPr>
              <a:t>32</a:t>
            </a:r>
            <a:r>
              <a:rPr lang="zh-CN" altLang="en-US" dirty="0" smtClean="0">
                <a:solidFill>
                  <a:schemeClr val="tx1"/>
                </a:solidFill>
              </a:rPr>
              <a:t>位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选一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MUX4T1_32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[</a:t>
            </a:r>
            <a:r>
              <a:rPr lang="en-US" altLang="zh-CN" sz="2000" dirty="0"/>
              <a:t>1:0] s, </a:t>
            </a:r>
            <a:endParaRPr lang="en-US" altLang="zh-CN" sz="2000" dirty="0" smtClean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a, 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b, 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c, 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d, 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 	</a:t>
            </a:r>
            <a:r>
              <a:rPr lang="en-US" altLang="zh-CN" sz="2000" dirty="0" smtClean="0"/>
              <a:t>               );</a:t>
            </a:r>
            <a:endParaRPr lang="en-US" altLang="zh-CN" sz="2000" dirty="0" smtClean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  <a:endParaRPr lang="en-US" altLang="zh-CN" sz="3600" b="1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93" name="矩形 92"/>
          <p:cNvSpPr/>
          <p:nvPr/>
        </p:nvSpPr>
        <p:spPr>
          <a:xfrm>
            <a:off x="5220072" y="5691976"/>
            <a:ext cx="18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MUX4T1_5.sym</a:t>
            </a:r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7028035" y="5691976"/>
            <a:ext cx="1806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MUX4T1_32.sym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20072" y="1522695"/>
            <a:ext cx="1316944" cy="40572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28035" y="1477543"/>
            <a:ext cx="1786781" cy="4120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逻辑实验输出模块优化：多路</a:t>
            </a:r>
            <a:r>
              <a:rPr lang="zh-CN" altLang="en-US" dirty="0" smtClean="0"/>
              <a:t>器三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112568"/>
          </a:xfrm>
        </p:spPr>
        <p:txBody>
          <a:bodyPr/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8</a:t>
            </a:r>
            <a:r>
              <a:rPr lang="zh-CN" altLang="en-US" dirty="0" smtClean="0"/>
              <a:t>选一</a:t>
            </a:r>
            <a:endParaRPr lang="en-US" altLang="zh-CN" dirty="0" smtClean="0"/>
          </a:p>
          <a:p>
            <a:pPr lvl="1"/>
            <a:r>
              <a:rPr lang="zh-CN" altLang="en-US" sz="2200" dirty="0" smtClean="0"/>
              <a:t>逻辑图形符号文件：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MUX8T1_32.sym</a:t>
            </a:r>
            <a:endParaRPr lang="en-US" altLang="zh-CN" sz="22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MUX8T1_32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I0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I1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I2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I3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I4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I5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I6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</a:t>
            </a:r>
            <a:r>
              <a:rPr lang="en-US" altLang="zh-CN" sz="2000" dirty="0" smtClean="0"/>
              <a:t>I7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[2:0] </a:t>
            </a:r>
            <a:r>
              <a:rPr lang="en-US" altLang="zh-CN" sz="2000" dirty="0" smtClean="0"/>
              <a:t>s,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    );</a:t>
            </a:r>
            <a:endParaRPr lang="en-US" altLang="zh-CN" sz="2000" dirty="0" smtClean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3600" b="1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50" lvl="1" indent="0">
              <a:buNone/>
            </a:pP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60232" y="1523590"/>
            <a:ext cx="1713488" cy="431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06394" y="1290982"/>
            <a:ext cx="2190750" cy="22551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</a:t>
            </a:r>
            <a:r>
              <a:rPr lang="zh-CN" altLang="en-US" dirty="0" smtClean="0"/>
              <a:t>：算术函数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pPr marL="514350" indent="-457200">
              <a:spcBef>
                <a:spcPts val="0"/>
              </a:spcBef>
            </a:pPr>
            <a:r>
              <a:rPr lang="en-US" altLang="zh-CN" sz="2800" dirty="0" smtClean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</a:t>
            </a:r>
            <a:r>
              <a:rPr lang="zh-CN" altLang="en-US" sz="2800" dirty="0" smtClean="0">
                <a:solidFill>
                  <a:schemeClr val="tx1"/>
                </a:solidFill>
              </a:rPr>
              <a:t>加法器模块</a:t>
            </a:r>
            <a:r>
              <a:rPr lang="en-US" altLang="zh-CN" sz="2800" dirty="0" smtClean="0">
                <a:solidFill>
                  <a:schemeClr val="tx1"/>
                </a:solidFill>
              </a:rPr>
              <a:t>-</a:t>
            </a:r>
            <a:r>
              <a:rPr lang="zh-CN" altLang="en-US" sz="2800" dirty="0" smtClean="0">
                <a:solidFill>
                  <a:schemeClr val="tx1"/>
                </a:solidFill>
              </a:rPr>
              <a:t>无进位</a:t>
            </a:r>
            <a:r>
              <a:rPr lang="en-US" altLang="zh-CN" sz="2800" dirty="0" smtClean="0">
                <a:solidFill>
                  <a:schemeClr val="tx1"/>
                </a:solidFill>
              </a:rPr>
              <a:t>:</a:t>
            </a:r>
            <a:r>
              <a:rPr lang="en-US" altLang="zh-CN" sz="2800" dirty="0" smtClean="0">
                <a:solidFill>
                  <a:srgbClr val="FF0000"/>
                </a:solidFill>
              </a:rPr>
              <a:t>add_32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add_32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.sym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add_32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a,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     input </a:t>
            </a:r>
            <a:r>
              <a:rPr lang="en-US" altLang="zh-CN" sz="2000" dirty="0"/>
              <a:t>[31:0] b,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dirty="0" smtClean="0"/>
              <a:t> 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c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);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3600" b="1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 smtClean="0">
                <a:solidFill>
                  <a:srgbClr val="FF0000"/>
                </a:solidFill>
              </a:rPr>
              <a:t>ADC32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ADC32.sym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ADC32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B,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C0</a:t>
            </a:r>
            <a:r>
              <a:rPr lang="en-US" altLang="zh-CN" sz="2000" dirty="0" smtClean="0"/>
              <a:t>,		//C0=1</a:t>
            </a:r>
            <a:r>
              <a:rPr lang="zh-CN" altLang="en-US" sz="2000" dirty="0" smtClean="0"/>
              <a:t>减法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[32:0] </a:t>
            </a:r>
            <a:r>
              <a:rPr lang="en-US" altLang="zh-CN" sz="2000" dirty="0" smtClean="0"/>
              <a:t>S	//S[32]</a:t>
            </a:r>
            <a:r>
              <a:rPr lang="zh-CN" altLang="en-US" sz="2000" dirty="0" smtClean="0"/>
              <a:t>进位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);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3600" b="1" dirty="0">
              <a:solidFill>
                <a:prstClr val="black"/>
              </a:solidFill>
            </a:endParaRPr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031" y="3922269"/>
            <a:ext cx="1782840" cy="2227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</a:t>
            </a:r>
            <a:r>
              <a:rPr lang="zh-CN" altLang="en-US" dirty="0" smtClean="0"/>
              <a:t>：逻辑函数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位“与”运算模块：</a:t>
            </a:r>
            <a:r>
              <a:rPr lang="en-US" altLang="zh-CN" sz="2800" dirty="0" smtClean="0">
                <a:solidFill>
                  <a:srgbClr val="FF0000"/>
                </a:solidFill>
              </a:rPr>
              <a:t>and32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and32.sym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and32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</a:t>
            </a:r>
            <a:r>
              <a:rPr lang="en-US" altLang="zh-CN" sz="2000" dirty="0" smtClean="0"/>
              <a:t>   		  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位“或”运算模块：</a:t>
            </a:r>
            <a:r>
              <a:rPr lang="en-US" altLang="zh-CN" sz="2400" dirty="0" smtClean="0">
                <a:solidFill>
                  <a:srgbClr val="FF0000"/>
                </a:solidFill>
              </a:rPr>
              <a:t>or32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and32.sym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B,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 </a:t>
            </a:r>
            <a:r>
              <a:rPr lang="en-US" altLang="zh-CN" sz="2000" dirty="0" smtClean="0"/>
              <a:t>	             );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96136" y="1981266"/>
            <a:ext cx="2304256" cy="13130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6136" y="4581128"/>
            <a:ext cx="2103377" cy="1224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</a:t>
            </a:r>
            <a:r>
              <a:rPr lang="zh-CN" altLang="en-US" dirty="0" smtClean="0"/>
              <a:t>：逻辑函数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位“或非”运算模块：</a:t>
            </a:r>
            <a:r>
              <a:rPr lang="en-US" altLang="zh-CN" sz="3000" dirty="0" smtClean="0">
                <a:solidFill>
                  <a:srgbClr val="FF0000"/>
                </a:solidFill>
              </a:rPr>
              <a:t>nor32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nor32.sym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nor32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</a:t>
            </a:r>
            <a:r>
              <a:rPr lang="en-US" altLang="zh-CN" sz="2000" dirty="0" smtClean="0"/>
              <a:t>   		  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位“异或”运算模块：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x</a:t>
            </a:r>
            <a:r>
              <a:rPr lang="en-US" altLang="zh-CN" sz="3000" dirty="0" smtClean="0">
                <a:solidFill>
                  <a:srgbClr val="FF0000"/>
                </a:solidFill>
              </a:rPr>
              <a:t>or32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xor32.sym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 smtClean="0"/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x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or32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[31:0] B,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 </a:t>
            </a:r>
            <a:r>
              <a:rPr lang="en-US" altLang="zh-CN" sz="2000" dirty="0" smtClean="0"/>
              <a:t>	             );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96136" y="2007096"/>
            <a:ext cx="2436658" cy="1263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6136" y="4509120"/>
            <a:ext cx="2614925" cy="1315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</a:t>
            </a:r>
            <a:r>
              <a:rPr lang="zh-CN" altLang="en-US" dirty="0" smtClean="0"/>
              <a:t>：逻辑函数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位数逻辑右移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en-US" altLang="zh-CN" sz="3000" dirty="0" smtClean="0">
                <a:solidFill>
                  <a:srgbClr val="FF0000"/>
                </a:solidFill>
              </a:rPr>
              <a:t>srl32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srl.sym</a:t>
            </a:r>
            <a:endParaRPr lang="en-US" altLang="zh-CN" sz="2200" b="1" dirty="0" smtClean="0">
              <a:solidFill>
                <a:srgbClr val="FF0000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 smtClean="0"/>
              <a:t>移位量由</a:t>
            </a:r>
            <a:r>
              <a:rPr lang="en-US" altLang="zh-CN" sz="2200" dirty="0" smtClean="0"/>
              <a:t>B[10:6]</a:t>
            </a:r>
            <a:r>
              <a:rPr lang="zh-CN" altLang="en-US" sz="2200" dirty="0" smtClean="0"/>
              <a:t>决定</a:t>
            </a:r>
            <a:endParaRPr lang="en-US" altLang="zh-CN" sz="2200" dirty="0" smtClean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b="1" dirty="0" smtClean="0">
                <a:solidFill>
                  <a:srgbClr val="FF0000"/>
                </a:solidFill>
              </a:rPr>
              <a:t>SP3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开发板固定右移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位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srl32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   </a:t>
            </a:r>
            <a:r>
              <a:rPr lang="en-US" altLang="zh-CN" sz="2000" dirty="0" smtClean="0"/>
              <a:t>   		  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50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位数自</a:t>
            </a:r>
            <a:r>
              <a:rPr lang="en-US" altLang="zh-CN" sz="2800" dirty="0">
                <a:solidFill>
                  <a:schemeClr val="tx1"/>
                </a:solidFill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全零判断</a:t>
            </a:r>
            <a:r>
              <a:rPr lang="en-US" altLang="zh-CN" sz="2800" dirty="0">
                <a:solidFill>
                  <a:schemeClr val="tx1"/>
                </a:solidFill>
              </a:rPr>
              <a:t>)”</a:t>
            </a:r>
            <a:r>
              <a:rPr lang="zh-CN" altLang="en-US" sz="2800" dirty="0">
                <a:solidFill>
                  <a:schemeClr val="tx1"/>
                </a:solidFill>
              </a:rPr>
              <a:t>运算模块：</a:t>
            </a:r>
            <a:r>
              <a:rPr lang="en-US" altLang="zh-CN" sz="3000" dirty="0">
                <a:solidFill>
                  <a:srgbClr val="FF0000"/>
                </a:solidFill>
              </a:rPr>
              <a:t>or_bit_32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or_bit_32.sym</a:t>
            </a:r>
            <a:endParaRPr lang="en-US" altLang="zh-CN" sz="2000" dirty="0" smtClean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or_bit_32</a:t>
            </a:r>
            <a:r>
              <a:rPr lang="en-US" altLang="zh-CN" sz="2000" dirty="0"/>
              <a:t>(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 smtClean="0"/>
              <a:t> o</a:t>
            </a:r>
            <a:endParaRPr lang="en-US" altLang="zh-CN" sz="2000" dirty="0" smtClean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	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	        </a:t>
            </a:r>
            <a:r>
              <a:rPr lang="en-US" altLang="zh-CN" sz="2000" dirty="0"/>
              <a:t>);	</a:t>
            </a:r>
            <a:endParaRPr lang="en-US" altLang="zh-CN" sz="2000" dirty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3600" b="1" dirty="0" smtClean="0">
                <a:solidFill>
                  <a:prstClr val="black"/>
                </a:solidFill>
              </a:rPr>
              <a:t>		……</a:t>
            </a:r>
            <a:endParaRPr lang="en-US" altLang="zh-CN" sz="2000" dirty="0" smtClean="0"/>
          </a:p>
          <a:p>
            <a:pPr marL="400050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36096" y="1556792"/>
            <a:ext cx="3030662" cy="1723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48205" y="4725144"/>
            <a:ext cx="3001906" cy="143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逻辑实验输出模块优化</a:t>
            </a:r>
            <a:r>
              <a:rPr lang="zh-CN" altLang="en-US" dirty="0" smtClean="0"/>
              <a:t>：位扩展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16-32</a:t>
            </a:r>
            <a:r>
              <a:rPr lang="zh-CN" altLang="en-US" sz="2800" dirty="0">
                <a:solidFill>
                  <a:schemeClr val="tx1"/>
                </a:solidFill>
              </a:rPr>
              <a:t>位数算术扩展：</a:t>
            </a:r>
            <a:r>
              <a:rPr lang="en-US" altLang="zh-CN" sz="3000" dirty="0" smtClean="0">
                <a:solidFill>
                  <a:srgbClr val="FF0000"/>
                </a:solidFill>
              </a:rPr>
              <a:t>Ext_32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 smtClean="0">
                <a:solidFill>
                  <a:prstClr val="black"/>
                </a:solidFill>
              </a:rPr>
              <a:t>16</a:t>
            </a:r>
            <a:r>
              <a:rPr lang="zh-CN" altLang="en-US" sz="2200" dirty="0" smtClean="0">
                <a:solidFill>
                  <a:prstClr val="black"/>
                </a:solidFill>
              </a:rPr>
              <a:t>位符号数扩展为</a:t>
            </a:r>
            <a:r>
              <a:rPr lang="en-US" altLang="zh-CN" sz="2200" dirty="0" smtClean="0">
                <a:solidFill>
                  <a:prstClr val="black"/>
                </a:solidFill>
              </a:rPr>
              <a:t>32</a:t>
            </a:r>
            <a:r>
              <a:rPr lang="zh-CN" altLang="en-US" sz="2200" dirty="0" smtClean="0">
                <a:solidFill>
                  <a:prstClr val="black"/>
                </a:solidFill>
              </a:rPr>
              <a:t>位符号数</a:t>
            </a:r>
            <a:endParaRPr lang="en-US" altLang="zh-CN" sz="22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 smtClean="0">
                <a:solidFill>
                  <a:prstClr val="black"/>
                </a:solidFill>
              </a:rPr>
              <a:t>逻辑</a:t>
            </a:r>
            <a:r>
              <a:rPr lang="zh-CN" altLang="en-US" sz="2200" dirty="0">
                <a:solidFill>
                  <a:prstClr val="black"/>
                </a:solidFill>
              </a:rPr>
              <a:t>图形符号文件：</a:t>
            </a:r>
            <a:r>
              <a:rPr lang="en-US" altLang="zh-CN" sz="2200" b="1" dirty="0">
                <a:solidFill>
                  <a:srgbClr val="FF0000"/>
                </a:solidFill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Ext_32.sym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 smtClean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Ext_32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 smtClean="0"/>
              <a:t> [</a:t>
            </a:r>
            <a:r>
              <a:rPr lang="en-US" altLang="zh-CN" sz="2000" dirty="0"/>
              <a:t>15:0] imm_16,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[31:0] Imm_32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      ); 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 smtClean="0"/>
              <a:t>	</a:t>
            </a:r>
            <a:r>
              <a:rPr lang="en-US" altLang="zh-CN" sz="3600" b="1" dirty="0" smtClean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</a:t>
            </a:r>
            <a:r>
              <a:rPr lang="zh-CN" altLang="en-US" sz="2800" dirty="0">
                <a:solidFill>
                  <a:schemeClr val="tx1"/>
                </a:solidFill>
              </a:rPr>
              <a:t>位信号算术扩展成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位：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SignalExt_32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逻辑图形符号文件：</a:t>
            </a:r>
            <a:r>
              <a:rPr lang="en-US" altLang="zh-CN" sz="2400" b="1" dirty="0">
                <a:solidFill>
                  <a:srgbClr val="FF0000"/>
                </a:solidFill>
              </a:rPr>
              <a:t> SignalExt_32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.sym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SignalExt_32 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S,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</a:t>
            </a:r>
            <a:r>
              <a:rPr lang="en-US" altLang="zh-CN" sz="2000" dirty="0" smtClean="0"/>
              <a:t>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[31:0]So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</a:t>
            </a:r>
            <a:r>
              <a:rPr lang="en-US" altLang="zh-CN" sz="2000" dirty="0" smtClean="0"/>
              <a:t>    );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      </a:t>
            </a:r>
            <a:r>
              <a:rPr lang="en-US" altLang="zh-CN" sz="2000" b="1" dirty="0">
                <a:solidFill>
                  <a:srgbClr val="0000FF"/>
                </a:solidFill>
              </a:rPr>
              <a:t>assign</a:t>
            </a:r>
            <a:r>
              <a:rPr lang="en-US" altLang="zh-CN" sz="2000" dirty="0"/>
              <a:t> So = {32{S}};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012160" y="1530001"/>
            <a:ext cx="2232248" cy="19350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77061" y="4852472"/>
            <a:ext cx="3648075" cy="14954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27162" y="3475632"/>
            <a:ext cx="1402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57150"/>
            <a:r>
              <a:rPr lang="en-US" altLang="zh-CN" sz="2000" dirty="0">
                <a:solidFill>
                  <a:srgbClr val="FF0000"/>
                </a:solidFill>
              </a:rPr>
              <a:t>Ext_32.sym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实验室规范和说明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" y="964565"/>
            <a:ext cx="9124315" cy="5200650"/>
          </a:xfrm>
        </p:spPr>
        <p:txBody>
          <a:bodyPr/>
          <a:p>
            <a:r>
              <a:rPr lang="zh-CN" altLang="en-US" sz="2800"/>
              <a:t>实验结束时请关闭电脑主机（显示器电源不用关闭）。</a:t>
            </a:r>
            <a:endParaRPr lang="zh-CN" altLang="en-US" sz="2800"/>
          </a:p>
          <a:p>
            <a:r>
              <a:rPr lang="zh-CN" altLang="en-US" sz="2800"/>
              <a:t>关闭</a:t>
            </a:r>
            <a:r>
              <a:rPr lang="en-US" altLang="zh-CN" sz="2800"/>
              <a:t>SWORD</a:t>
            </a:r>
            <a:r>
              <a:rPr lang="zh-CN" altLang="en-US" sz="2800"/>
              <a:t>实验台电脑，但不要合上实验台盖子，不要拔动实验台这一端的</a:t>
            </a:r>
            <a:r>
              <a:rPr lang="en-US" altLang="zh-CN" sz="2800"/>
              <a:t>USB</a:t>
            </a:r>
            <a:r>
              <a:rPr lang="zh-CN" altLang="en-US" sz="2800"/>
              <a:t>下载线。</a:t>
            </a:r>
            <a:endParaRPr lang="zh-CN" altLang="en-US" sz="2800"/>
          </a:p>
          <a:p>
            <a:r>
              <a:rPr lang="zh-CN" altLang="en-US" sz="2800"/>
              <a:t>请整理好椅子，如下图所示：</a:t>
            </a:r>
            <a:endParaRPr lang="zh-CN" altLang="en-US"/>
          </a:p>
          <a:p>
            <a:r>
              <a:rPr lang="zh-CN" altLang="en-US" sz="2800"/>
              <a:t>每一张桌子上都有一个接线板提供电源，请不要打开电脑桌的后盖板取电。</a:t>
            </a:r>
            <a:r>
              <a:rPr lang="zh-CN" altLang="en-US" sz="2800">
                <a:solidFill>
                  <a:srgbClr val="FF0000"/>
                </a:solidFill>
              </a:rPr>
              <a:t>（部分</a:t>
            </a:r>
            <a:r>
              <a:rPr lang="en-US" altLang="zh-CN" sz="2800">
                <a:solidFill>
                  <a:srgbClr val="FF0000"/>
                </a:solidFill>
              </a:rPr>
              <a:t>WIN10</a:t>
            </a:r>
            <a:r>
              <a:rPr lang="zh-CN" altLang="en-US" sz="2800">
                <a:solidFill>
                  <a:srgbClr val="FF0000"/>
                </a:solidFill>
              </a:rPr>
              <a:t>密码：</a:t>
            </a:r>
            <a:r>
              <a:rPr lang="en-US" altLang="zh-CN" sz="2800">
                <a:solidFill>
                  <a:srgbClr val="FF0000"/>
                </a:solidFill>
              </a:rPr>
              <a:t>123456</a:t>
            </a:r>
            <a:r>
              <a:rPr lang="zh-CN" altLang="en-US" sz="2800">
                <a:solidFill>
                  <a:srgbClr val="FF0000"/>
                </a:solidFill>
              </a:rPr>
              <a:t>）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5" name="图片 4" descr="椅子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3989070"/>
            <a:ext cx="4193540" cy="2517140"/>
          </a:xfrm>
          <a:prstGeom prst="rect">
            <a:avLst/>
          </a:prstGeom>
        </p:spPr>
      </p:pic>
      <p:pic>
        <p:nvPicPr>
          <p:cNvPr id="6" name="图片 5" descr="微信图片接线板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465" y="3989070"/>
            <a:ext cx="4102735" cy="2517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逻辑实验输出模块</a:t>
            </a: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优化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组成实验使用的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辅助逻辑部件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八数据通路模块：</a:t>
            </a:r>
            <a:r>
              <a:rPr lang="en-US" altLang="zh-CN" dirty="0" smtClean="0"/>
              <a:t>Multi_8CH32</a:t>
            </a:r>
            <a:endParaRPr dirty="0" smtClean="0"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675" y="1052737"/>
            <a:ext cx="8229600" cy="5688632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多路选择器的简单应用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+mn-ea"/>
              </a:rPr>
              <a:t>功能：多路信号显示选择</a:t>
            </a:r>
            <a:r>
              <a:rPr lang="zh-CN" altLang="en-US" sz="2400" dirty="0">
                <a:latin typeface="+mn-ea"/>
              </a:rPr>
              <a:t>控制</a:t>
            </a:r>
            <a:endParaRPr lang="en-US" altLang="zh-CN" sz="2400" dirty="0" smtClean="0"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latin typeface="+mn-ea"/>
              </a:rPr>
              <a:t>用于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CPU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等</a:t>
            </a:r>
            <a:r>
              <a:rPr lang="zh-CN" altLang="en-US" sz="2000" dirty="0" smtClean="0">
                <a:latin typeface="+mn-ea"/>
              </a:rPr>
              <a:t>各</a:t>
            </a:r>
            <a:r>
              <a:rPr lang="zh-CN" altLang="en-US" sz="2000" dirty="0">
                <a:latin typeface="+mn-ea"/>
              </a:rPr>
              <a:t>类</a:t>
            </a:r>
            <a:r>
              <a:rPr lang="zh-CN" altLang="en-US" sz="2000" dirty="0" smtClean="0">
                <a:latin typeface="+mn-ea"/>
              </a:rPr>
              <a:t>信号的调试和测试</a:t>
            </a:r>
            <a:endParaRPr lang="en-US" altLang="zh-CN" sz="2000" dirty="0" smtClean="0">
              <a:latin typeface="+mn-ea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由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个或多个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8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选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选择器构成</a:t>
            </a:r>
            <a:endParaRPr lang="en-US" sz="2000" dirty="0" smtClean="0">
              <a:solidFill>
                <a:schemeClr val="tx1"/>
              </a:solidFill>
              <a:latin typeface="+mn-ea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八路数据通路</a:t>
            </a:r>
            <a:r>
              <a:rPr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接口</a:t>
            </a:r>
            <a:endParaRPr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zh-CN" alt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8</a:t>
            </a:r>
            <a:r>
              <a:rPr lang="zh-CN" alt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</a:t>
            </a:r>
            <a:r>
              <a:rPr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七段显示</a:t>
            </a:r>
            <a:r>
              <a:rPr 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32</a:t>
            </a:r>
            <a:r>
              <a:rPr lang="zh-CN" alt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位数据</a:t>
            </a:r>
            <a:r>
              <a:rPr 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器连接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1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I/O</a:t>
            </a:r>
            <a:r>
              <a:rPr lang="zh-CN" altLang="en-US" sz="24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接口接口信号功能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anose="02020603050405020304" pitchFamily="18" charset="0"/>
              </a:rPr>
              <a:t>clk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同步时钟</a:t>
            </a:r>
            <a:r>
              <a:rPr 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后期扩展预留</a:t>
            </a:r>
            <a:r>
              <a:rPr 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anose="02020603050405020304" pitchFamily="18" charset="0"/>
              </a:rPr>
              <a:t>rst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复位信号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后期扩展预留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EN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使能信号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仅控制通道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0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SW[7:5]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：通道选择控制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Point_in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(63:0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>
                <a:solidFill>
                  <a:srgbClr val="FF0000"/>
                </a:solidFill>
                <a:cs typeface="Times New Roman" panose="02020603050405020304" pitchFamily="18" charset="0"/>
              </a:rPr>
              <a:t>小数点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输入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3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每个通道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8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共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64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LES(63:0)</a:t>
            </a:r>
            <a:r>
              <a:rPr lang="zh-CN" altLang="en-US" sz="1800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：使能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LE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闪烁位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控制输入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3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每个通道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8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共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64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Data0-Data7[31:0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]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数据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输入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通道</a:t>
            </a:r>
            <a:r>
              <a:rPr 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(Data0</a:t>
            </a:r>
            <a:r>
              <a:rPr lang="zh-CN" altLang="en-US" sz="1800" dirty="0">
                <a:solidFill>
                  <a:prstClr val="black"/>
                </a:solidFill>
                <a:cs typeface="Times New Roman" panose="02020603050405020304" pitchFamily="18" charset="0"/>
              </a:rPr>
              <a:t>特殊</a:t>
            </a:r>
            <a:r>
              <a:rPr 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 smtClean="0">
                <a:solidFill>
                  <a:prstClr val="black"/>
                </a:solidFill>
                <a:cs typeface="Times New Roman" panose="02020603050405020304" pitchFamily="18" charset="0"/>
              </a:rPr>
              <a:t>LES_out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(7:0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) </a:t>
            </a:r>
            <a:r>
              <a:rPr sz="18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当前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使能</a:t>
            </a:r>
            <a:r>
              <a:rPr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位输出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rgbClr val="4BACC6">
                  <a:lumMod val="75000"/>
                </a:srgbClr>
              </a:buClr>
              <a:defRPr/>
            </a:pPr>
            <a:r>
              <a:rPr lang="en-US" altLang="zh-CN" sz="1800" dirty="0" err="1">
                <a:solidFill>
                  <a:prstClr val="black"/>
                </a:solidFill>
                <a:cs typeface="Times New Roman" panose="02020603050405020304" pitchFamily="18" charset="0"/>
              </a:rPr>
              <a:t>Point_out</a:t>
            </a:r>
            <a:r>
              <a:rPr lang="en-US" altLang="zh-CN" sz="1800" dirty="0">
                <a:solidFill>
                  <a:prstClr val="black"/>
                </a:solidFill>
                <a:cs typeface="Times New Roman" panose="02020603050405020304" pitchFamily="18" charset="0"/>
              </a:rPr>
              <a:t>(7:0</a:t>
            </a:r>
            <a:r>
              <a:rPr lang="en-US" altLang="zh-CN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：当前小数点输出</a:t>
            </a:r>
            <a:endParaRPr lang="en-US" altLang="zh-CN" sz="18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56176" y="1052737"/>
            <a:ext cx="2629825" cy="5101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44208" y="6263142"/>
            <a:ext cx="1852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Multi_8CH32.sym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八路数据通道模块</a:t>
            </a:r>
            <a:r>
              <a:rPr lang="zh-CN" altLang="en-US" dirty="0"/>
              <a:t>参考</a:t>
            </a:r>
            <a:r>
              <a:rPr lang="zh-CN" altLang="en-US" dirty="0" smtClean="0"/>
              <a:t>描述：</a:t>
            </a:r>
            <a:r>
              <a:rPr lang="zh-CN" altLang="en-US" sz="3300" dirty="0" smtClean="0">
                <a:solidFill>
                  <a:srgbClr val="FF0000"/>
                </a:solidFill>
              </a:rPr>
              <a:t>端口描述</a:t>
            </a:r>
            <a:endParaRPr lang="zh-CN" altLang="en-US" sz="33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endParaRPr lang="en-US" altLang="zh-CN" sz="2800" dirty="0" smtClean="0">
              <a:solidFill>
                <a:srgbClr val="F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1800" b="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endmodel</a:t>
            </a:r>
            <a:endParaRPr lang="en-US" altLang="zh-CN" sz="1800" b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3527" y="1124744"/>
            <a:ext cx="8173031" cy="415820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27584" y="5418964"/>
            <a:ext cx="6768752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r>
              <a:rPr lang="zh-CN" altLang="en-US" sz="28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调用三个</a:t>
            </a:r>
            <a:r>
              <a:rPr lang="en-US" altLang="zh-CN" sz="28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MUX8T1_32</a:t>
            </a:r>
            <a:r>
              <a:rPr lang="zh-CN" altLang="en-US" sz="28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和通道</a:t>
            </a:r>
            <a:r>
              <a:rPr lang="en-US" altLang="zh-CN" sz="28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800" b="1" dirty="0">
                <a:solidFill>
                  <a:srgbClr val="F30303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7992888" cy="95436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位数据八通道模块</a:t>
            </a:r>
            <a:r>
              <a:rPr lang="zh-CN" altLang="en-US" dirty="0" smtClean="0"/>
              <a:t>：调用</a:t>
            </a:r>
            <a:r>
              <a:rPr lang="en-US" altLang="zh-CN" sz="3600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MUX8T1_32</a:t>
            </a:r>
            <a:endParaRPr lang="zh-CN" altLang="en-US" sz="3600" dirty="0">
              <a:solidFill>
                <a:srgbClr val="F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3568" y="1596115"/>
            <a:ext cx="7272808" cy="226839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80728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chemeClr val="tx1"/>
                </a:solidFill>
              </a:rPr>
              <a:t>数据通道：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chemeClr val="tx1"/>
                </a:solidFill>
              </a:rPr>
              <a:t>使能通道：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6957" y="4005064"/>
            <a:ext cx="7981156" cy="2135897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779912" y="1596115"/>
            <a:ext cx="1080120" cy="2487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形标注 6"/>
          <p:cNvSpPr/>
          <p:nvPr/>
        </p:nvSpPr>
        <p:spPr>
          <a:xfrm>
            <a:off x="5652120" y="1136581"/>
            <a:ext cx="1800200" cy="389259"/>
          </a:xfrm>
          <a:prstGeom prst="wedgeEllipseCallout">
            <a:avLst>
              <a:gd name="adj1" fmla="val -90953"/>
              <a:gd name="adj2" fmla="val 9242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不一样哦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43608" y="1700808"/>
            <a:ext cx="7397742" cy="223224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97285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 smtClean="0">
                <a:solidFill>
                  <a:schemeClr val="tx1"/>
                </a:solidFill>
              </a:rPr>
              <a:t>小数点通道：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4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</a:rPr>
              <a:t>通道</a:t>
            </a:r>
            <a:r>
              <a:rPr lang="zh-CN" altLang="en-US" dirty="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lang="en-US" altLang="zh-CN" dirty="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lang="zh-CN" altLang="en-US" dirty="0" smtClean="0">
                <a:solidFill>
                  <a:schemeClr val="tx1"/>
                </a:solidFill>
              </a:rPr>
              <a:t>控制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1600" y="4005064"/>
            <a:ext cx="5335067" cy="2236932"/>
          </a:xfrm>
          <a:prstGeom prst="rect">
            <a:avLst/>
          </a:prstGeom>
        </p:spPr>
      </p:pic>
      <p:sp>
        <p:nvSpPr>
          <p:cNvPr id="6" name="椭圆形标注 5"/>
          <p:cNvSpPr/>
          <p:nvPr/>
        </p:nvSpPr>
        <p:spPr>
          <a:xfrm>
            <a:off x="5652120" y="1136581"/>
            <a:ext cx="2232248" cy="389259"/>
          </a:xfrm>
          <a:prstGeom prst="wedgeEllipseCallout">
            <a:avLst>
              <a:gd name="adj1" fmla="val -23227"/>
              <a:gd name="adj2" fmla="val 710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有个小错误？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>
          <a:xfrm>
            <a:off x="301625" y="-62284"/>
            <a:ext cx="8540750" cy="1143001"/>
          </a:xfrm>
        </p:spPr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en-US" altLang="zh-CN" sz="3600" dirty="0">
                <a:solidFill>
                  <a:srgbClr val="FF0000"/>
                </a:solidFill>
              </a:rPr>
              <a:t>Multi_8CH32</a:t>
            </a:r>
            <a:r>
              <a:rPr lang="zh-CN" altLang="en-US" sz="3600" dirty="0" smtClean="0"/>
              <a:t>调用信号关系</a:t>
            </a:r>
            <a:endParaRPr lang="zh-CN" altLang="en-US" sz="3200" dirty="0" smtClean="0"/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>
          <a:xfrm>
            <a:off x="269131" y="1129178"/>
            <a:ext cx="8540750" cy="5468173"/>
          </a:xfrm>
          <a:solidFill>
            <a:schemeClr val="bg1"/>
          </a:solidFill>
        </p:spPr>
        <p:txBody>
          <a:bodyPr/>
          <a:lstStyle/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Multi_8CH32 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U5</a:t>
            </a:r>
            <a:r>
              <a:rPr lang="en-US" altLang="zh-CN" sz="2000" dirty="0" smtClean="0"/>
              <a:t>( .</a:t>
            </a:r>
            <a:r>
              <a:rPr lang="en-US" altLang="zh-CN" sz="2000" dirty="0" err="1" smtClean="0"/>
              <a:t>clk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clk_io</a:t>
            </a:r>
            <a:r>
              <a:rPr lang="en-US" altLang="zh-CN" sz="2000" dirty="0" smtClean="0"/>
              <a:t>),  .</a:t>
            </a:r>
            <a:r>
              <a:rPr lang="en-US" altLang="zh-CN" sz="2000" dirty="0" err="1" smtClean="0"/>
              <a:t>rst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rst</a:t>
            </a:r>
            <a:r>
              <a:rPr lang="en-US" altLang="zh-CN" sz="2000" dirty="0" smtClean="0"/>
              <a:t>), 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EN(EN),			//</a:t>
            </a:r>
            <a:r>
              <a:rPr lang="zh-CN" altLang="en-US" sz="2000" dirty="0" smtClean="0"/>
              <a:t>仅控制通道</a:t>
            </a:r>
            <a:r>
              <a:rPr lang="en-US" altLang="zh-CN" sz="2000" dirty="0" smtClean="0"/>
              <a:t>0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. </a:t>
            </a:r>
            <a:r>
              <a:rPr lang="en-US" altLang="zh-CN" sz="2000" dirty="0" err="1" smtClean="0"/>
              <a:t>point_in</a:t>
            </a:r>
            <a:r>
              <a:rPr lang="en-US" altLang="zh-CN" sz="2000" dirty="0" smtClean="0"/>
              <a:t>(????????),</a:t>
            </a:r>
            <a:r>
              <a:rPr lang="en-US" altLang="zh-CN" sz="2000" dirty="0" smtClean="0">
                <a:solidFill>
                  <a:prstClr val="black"/>
                </a:solidFill>
              </a:rPr>
              <a:t>	</a:t>
            </a:r>
            <a:r>
              <a:rPr lang="en-US" altLang="zh-CN" sz="2000" dirty="0">
                <a:solidFill>
                  <a:prstClr val="black"/>
                </a:solidFill>
              </a:rPr>
              <a:t>	</a:t>
            </a:r>
            <a:r>
              <a:rPr lang="en-US" altLang="zh-CN" sz="2000" dirty="0" smtClean="0">
                <a:solidFill>
                  <a:prstClr val="black"/>
                </a:solidFill>
              </a:rPr>
              <a:t>//</a:t>
            </a:r>
            <a:r>
              <a:rPr lang="zh-CN" altLang="en-US" sz="2000" dirty="0" smtClean="0">
                <a:solidFill>
                  <a:prstClr val="black"/>
                </a:solidFill>
              </a:rPr>
              <a:t>外部输入</a:t>
            </a:r>
            <a:r>
              <a:rPr lang="zh-CN" altLang="en-US" sz="2000" dirty="0">
                <a:solidFill>
                  <a:prstClr val="black"/>
                </a:solidFill>
              </a:rPr>
              <a:t>			</a:t>
            </a:r>
            <a:r>
              <a:rPr lang="en-US" altLang="zh-CN" sz="2000" dirty="0" smtClean="0">
                <a:solidFill>
                  <a:prstClr val="black"/>
                </a:solidFill>
              </a:rPr>
              <a:t>	</a:t>
            </a:r>
            <a:r>
              <a:rPr lang="zh-CN" altLang="en-US" sz="2000" dirty="0" smtClean="0">
                <a:solidFill>
                  <a:prstClr val="black"/>
                </a:solidFill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</a:rPr>
              <a:t>.LES(????????), 	</a:t>
            </a:r>
            <a:r>
              <a:rPr lang="en-US" altLang="zh-CN" sz="2000" dirty="0">
                <a:solidFill>
                  <a:prstClr val="black"/>
                </a:solidFill>
              </a:rPr>
              <a:t>	</a:t>
            </a:r>
            <a:r>
              <a:rPr lang="en-US" altLang="zh-CN" sz="2000" dirty="0" smtClean="0">
                <a:solidFill>
                  <a:prstClr val="black"/>
                </a:solidFill>
              </a:rPr>
              <a:t>	//</a:t>
            </a:r>
            <a:r>
              <a:rPr lang="zh-CN" altLang="en-US" sz="2000" dirty="0" smtClean="0">
                <a:solidFill>
                  <a:prstClr val="black"/>
                </a:solidFill>
              </a:rPr>
              <a:t>外部输入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.Test(SW_OK[7:5]), 		//</a:t>
            </a:r>
            <a:r>
              <a:rPr lang="zh-CN" altLang="en-US" sz="2000" dirty="0" smtClean="0"/>
              <a:t>来自开关去抖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.data0(</a:t>
            </a:r>
            <a:r>
              <a:rPr lang="en-US" altLang="zh-CN" sz="2000" dirty="0"/>
              <a:t>???????????),   </a:t>
            </a:r>
            <a:r>
              <a:rPr lang="en-US" altLang="zh-CN" sz="2000" dirty="0" smtClean="0"/>
              <a:t>	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.data1</a:t>
            </a:r>
            <a:r>
              <a:rPr lang="en-US" altLang="zh-CN" sz="2000" dirty="0"/>
              <a:t>(???????????</a:t>
            </a:r>
            <a:r>
              <a:rPr lang="en-US" altLang="zh-CN" sz="2000" dirty="0" smtClean="0"/>
              <a:t>)	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.data2(????????????),         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.data3(???????????),	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3</a:t>
            </a:r>
            <a:r>
              <a:rPr lang="zh-CN" altLang="en-US" sz="2000" dirty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.data4(???????????),	 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4</a:t>
            </a:r>
            <a:r>
              <a:rPr lang="zh-CN" altLang="en-US" sz="2000" dirty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.data5(???????????),	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5</a:t>
            </a:r>
            <a:r>
              <a:rPr lang="zh-CN" altLang="en-US" sz="2000" dirty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.data6(???????????),   	 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6</a:t>
            </a:r>
            <a:r>
              <a:rPr lang="zh-CN" altLang="en-US" sz="2000" dirty="0"/>
              <a:t>输入</a:t>
            </a:r>
            <a:endParaRPr lang="zh-CN" altLang="zh-CN" sz="2000" dirty="0" smtClean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 smtClean="0"/>
              <a:t>				.data7(???????????),	         	//</a:t>
            </a:r>
            <a:r>
              <a:rPr lang="zh-CN" altLang="en-US" sz="2000" dirty="0" smtClean="0"/>
              <a:t>通道</a:t>
            </a:r>
            <a:r>
              <a:rPr lang="en-US" altLang="zh-CN" sz="2000" dirty="0" smtClean="0"/>
              <a:t>7</a:t>
            </a:r>
            <a:r>
              <a:rPr lang="zh-CN" altLang="en-US" sz="2000" dirty="0"/>
              <a:t>输入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buNone/>
            </a:pPr>
            <a:endParaRPr lang="en-US" altLang="zh-CN" sz="1000" dirty="0" smtClean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		.</a:t>
            </a:r>
            <a:r>
              <a:rPr lang="en-US" altLang="zh-CN" sz="2000" dirty="0" err="1" smtClean="0"/>
              <a:t>point_out</a:t>
            </a:r>
            <a:r>
              <a:rPr lang="en-US" altLang="zh-CN" sz="2000" dirty="0" smtClean="0"/>
              <a:t>(</a:t>
            </a:r>
            <a:r>
              <a:rPr lang="en-US" altLang="zh-CN" sz="2000" dirty="0" err="1"/>
              <a:t>point_out</a:t>
            </a:r>
            <a:r>
              <a:rPr lang="en-US" altLang="zh-CN" sz="2000" dirty="0" smtClean="0"/>
              <a:t>),</a:t>
            </a:r>
            <a:r>
              <a:rPr lang="en-US" altLang="zh-CN" sz="2000" dirty="0"/>
              <a:t>	      </a:t>
            </a:r>
            <a:r>
              <a:rPr lang="en-US" altLang="zh-CN" sz="2000" dirty="0" smtClean="0"/>
              <a:t>	//</a:t>
            </a:r>
            <a:r>
              <a:rPr lang="zh-CN" altLang="en-US" sz="2000" dirty="0" smtClean="0"/>
              <a:t>输出到显示模块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blink_out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LE_out</a:t>
            </a:r>
            <a:r>
              <a:rPr lang="en-US" altLang="zh-CN" sz="2000" dirty="0" smtClean="0"/>
              <a:t>),    		//</a:t>
            </a:r>
            <a:r>
              <a:rPr lang="zh-CN" altLang="en-US" sz="2000" dirty="0"/>
              <a:t>输出到显示模块</a:t>
            </a:r>
            <a:endParaRPr lang="en-US" altLang="zh-CN" sz="2000" dirty="0"/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	.</a:t>
            </a:r>
            <a:r>
              <a:rPr lang="en-US" altLang="zh-CN" sz="2000" dirty="0" err="1" smtClean="0"/>
              <a:t>disp_num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disp_num</a:t>
            </a:r>
            <a:r>
              <a:rPr lang="en-US" altLang="zh-CN" sz="2000" dirty="0" smtClean="0"/>
              <a:t>)		//</a:t>
            </a:r>
            <a:r>
              <a:rPr lang="zh-CN" altLang="en-US" sz="2000" dirty="0"/>
              <a:t>输出到显示模块</a:t>
            </a:r>
            <a:endParaRPr lang="en-US" altLang="zh-CN" sz="2000" dirty="0" smtClean="0"/>
          </a:p>
          <a:p>
            <a:pPr lvl="1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 smtClean="0"/>
              <a:t>				);</a:t>
            </a:r>
            <a:endParaRPr lang="zh-CN" altLang="en-US" sz="20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8085584" cy="954360"/>
          </a:xfrm>
        </p:spPr>
        <p:txBody>
          <a:bodyPr>
            <a:normAutofit fontScale="90000"/>
          </a:bodyPr>
          <a:lstStyle/>
          <a:p>
            <a:r>
              <a:rPr lang="zh-CN" altLang="en-US" sz="3600" dirty="0"/>
              <a:t>逻辑实验</a:t>
            </a:r>
            <a:r>
              <a:rPr lang="zh-CN" altLang="en-US" sz="3600" dirty="0" smtClean="0"/>
              <a:t>通用</a:t>
            </a:r>
            <a:r>
              <a:rPr lang="zh-CN" altLang="en-US" sz="3600" dirty="0"/>
              <a:t>分频</a:t>
            </a:r>
            <a:r>
              <a:rPr lang="zh-CN" altLang="en-US" sz="3600" dirty="0" smtClean="0"/>
              <a:t>模块</a:t>
            </a:r>
            <a:r>
              <a:rPr lang="en-US" altLang="zh-CN" sz="3600" dirty="0" smtClean="0">
                <a:solidFill>
                  <a:srgbClr val="FF0000"/>
                </a:solidFill>
              </a:rPr>
              <a:t>M1</a:t>
            </a:r>
            <a:r>
              <a:rPr lang="zh-CN" altLang="en-US" sz="3600" dirty="0" smtClean="0"/>
              <a:t>优化：</a:t>
            </a:r>
            <a:r>
              <a:rPr lang="en-US" altLang="zh-CN" sz="2700" dirty="0" err="1" smtClean="0">
                <a:solidFill>
                  <a:srgbClr val="FF0000"/>
                </a:solidFill>
              </a:rPr>
              <a:t>clk_div.v</a:t>
            </a:r>
            <a:endParaRPr lang="zh-CN" altLang="en-US" sz="27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通用计数分频模块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用于计算机组成实验辅助模块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逻辑实验通用计数模块改造</a:t>
            </a:r>
            <a:endParaRPr lang="zh-CN" altLang="en-US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增加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单步时钟输出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器件编号改为</a:t>
            </a:r>
            <a:r>
              <a:rPr lang="en-US" altLang="zh-CN" sz="3200" b="1" dirty="0">
                <a:solidFill>
                  <a:srgbClr val="FF0000"/>
                </a:solidFill>
                <a:ea typeface="+mj-ea"/>
                <a:cs typeface="Times New Roman" panose="02020603050405020304" pitchFamily="18" charset="0"/>
              </a:rPr>
              <a:t>U8</a:t>
            </a:r>
            <a:endParaRPr lang="en-US" altLang="zh-CN" sz="3200" b="1" dirty="0">
              <a:solidFill>
                <a:srgbClr val="FF0000"/>
              </a:solidFill>
              <a:ea typeface="+mj-ea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32</a:t>
            </a:r>
            <a:r>
              <a:rPr lang="zh-CN" altLang="en-US" sz="2400" dirty="0" smtClean="0"/>
              <a:t>位计数分频输出：</a:t>
            </a:r>
            <a:r>
              <a:rPr lang="en-US" altLang="zh-CN" sz="2400" dirty="0" err="1">
                <a:solidFill>
                  <a:srgbClr val="FF0000"/>
                </a:solidFill>
              </a:rPr>
              <a:t>clkdiv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/>
              <a:t>CPU</a:t>
            </a:r>
            <a:r>
              <a:rPr lang="zh-CN" altLang="en-US" sz="2400" dirty="0" smtClean="0"/>
              <a:t>时钟输出：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Clk_CPU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solidFill>
                  <a:srgbClr val="FF0000"/>
                </a:solidFill>
              </a:rPr>
              <a:t>SW[2]</a:t>
            </a:r>
            <a:r>
              <a:rPr lang="zh-CN" altLang="en-US" sz="2400" dirty="0" smtClean="0">
                <a:solidFill>
                  <a:srgbClr val="FF0000"/>
                </a:solidFill>
              </a:rPr>
              <a:t>控制</a:t>
            </a:r>
            <a:r>
              <a:rPr lang="en-US" altLang="zh-CN" sz="2400" dirty="0" err="1">
                <a:solidFill>
                  <a:srgbClr val="FF0000"/>
                </a:solidFill>
              </a:rPr>
              <a:t>Clk_CPU</a:t>
            </a:r>
            <a:r>
              <a:rPr lang="zh-CN" altLang="en-US" sz="2400" dirty="0" smtClean="0">
                <a:solidFill>
                  <a:srgbClr val="FF0000"/>
                </a:solidFill>
              </a:rPr>
              <a:t>输出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SW[2]=0</a:t>
            </a:r>
            <a:r>
              <a:rPr lang="zh-CN" altLang="en-US" sz="2000" dirty="0" smtClean="0">
                <a:solidFill>
                  <a:srgbClr val="FF0000"/>
                </a:solidFill>
              </a:rPr>
              <a:t>，全速频率（</a:t>
            </a:r>
            <a:r>
              <a:rPr lang="en-US" altLang="zh-CN" sz="2000" dirty="0" smtClean="0">
                <a:solidFill>
                  <a:srgbClr val="FF0000"/>
                </a:solidFill>
              </a:rPr>
              <a:t>50MHz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25MHz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SW2=[1]</a:t>
            </a:r>
            <a:r>
              <a:rPr lang="zh-CN" altLang="en-US" sz="2000" dirty="0" smtClean="0">
                <a:solidFill>
                  <a:srgbClr val="FF0000"/>
                </a:solidFill>
              </a:rPr>
              <a:t>，单步频率（</a:t>
            </a: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24</a:t>
            </a:r>
            <a:r>
              <a:rPr lang="zh-CN" altLang="en-US" sz="2000" dirty="0" smtClean="0">
                <a:solidFill>
                  <a:srgbClr val="FF0000"/>
                </a:solidFill>
              </a:rPr>
              <a:t>分频，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clkdiv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[24]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 smtClean="0">
                <a:solidFill>
                  <a:prstClr val="black"/>
                </a:solidFill>
              </a:rPr>
              <a:t>核模块符号文档：</a:t>
            </a:r>
            <a:r>
              <a:rPr lang="en-US" altLang="zh-CN" sz="2200" dirty="0" err="1" smtClean="0">
                <a:solidFill>
                  <a:prstClr val="black"/>
                </a:solidFill>
              </a:rPr>
              <a:t>clk_div.sym</a:t>
            </a:r>
            <a:endParaRPr lang="en-US" altLang="zh-CN" sz="2200" dirty="0" smtClean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48064" y="2276872"/>
            <a:ext cx="3859178" cy="201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921552" y="4279707"/>
            <a:ext cx="19877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b="1" dirty="0" err="1">
                <a:solidFill>
                  <a:srgbClr val="FF0000"/>
                </a:solidFill>
              </a:rPr>
              <a:t>clk_div.sym</a:t>
            </a:r>
            <a:endParaRPr lang="en-US" altLang="zh-CN" sz="2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71080"/>
            <a:ext cx="7869560" cy="954360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zh-CN" altLang="en-US" sz="3600" dirty="0" smtClean="0"/>
              <a:t>通用分频模块端口信号及描述参考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通用分频器模块行为描述结构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endParaRPr lang="en-US" altLang="zh-CN" sz="24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 smtClean="0"/>
              <a:t>  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clk_div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clk</a:t>
            </a:r>
            <a:r>
              <a:rPr lang="en-US" altLang="zh-CN" sz="2000" dirty="0" smtClean="0"/>
              <a:t>,			//</a:t>
            </a:r>
            <a:r>
              <a:rPr lang="zh-CN" altLang="en-US" sz="2000" dirty="0" smtClean="0"/>
              <a:t>主板时钟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dirty="0" smtClean="0"/>
              <a:t>     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rst</a:t>
            </a:r>
            <a:r>
              <a:rPr lang="en-US" altLang="zh-CN" sz="2000" dirty="0" smtClean="0"/>
              <a:t>,			//</a:t>
            </a:r>
            <a:r>
              <a:rPr lang="zh-CN" altLang="en-US" sz="2000" dirty="0" smtClean="0"/>
              <a:t>复位信号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SW2</a:t>
            </a:r>
            <a:r>
              <a:rPr lang="en-US" altLang="zh-CN" sz="2000" dirty="0" smtClean="0"/>
              <a:t>,			//CPU</a:t>
            </a:r>
            <a:r>
              <a:rPr lang="zh-CN" altLang="en-US" sz="2000" dirty="0" smtClean="0"/>
              <a:t>时钟切换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</a:t>
            </a:r>
            <a:r>
              <a:rPr lang="en-US" altLang="zh-CN" sz="2000" dirty="0" err="1"/>
              <a:t>clkdiv</a:t>
            </a:r>
            <a:r>
              <a:rPr lang="en-US" altLang="zh-CN" sz="2000" dirty="0" smtClean="0"/>
              <a:t>,	//32</a:t>
            </a:r>
            <a:r>
              <a:rPr lang="zh-CN" altLang="en-US" sz="2000" dirty="0" smtClean="0"/>
              <a:t>位计数分频输出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Clk_CPU</a:t>
            </a:r>
            <a:r>
              <a:rPr lang="en-US" altLang="zh-CN" sz="2000" dirty="0" smtClean="0"/>
              <a:t>		//CPU</a:t>
            </a:r>
            <a:r>
              <a:rPr lang="zh-CN" altLang="en-US" sz="2000" dirty="0" smtClean="0"/>
              <a:t>时钟输出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dirty="0" smtClean="0"/>
              <a:t>        );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endParaRPr lang="en-US" altLang="zh-CN" sz="2000" b="1" dirty="0" smtClean="0">
              <a:solidFill>
                <a:srgbClr val="0000FF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always </a:t>
            </a:r>
            <a:r>
              <a:rPr lang="en-US" altLang="zh-CN" sz="2000" b="1" dirty="0"/>
              <a:t>@</a:t>
            </a:r>
            <a:r>
              <a:rPr lang="en-US" altLang="zh-CN" sz="2000" b="1" dirty="0">
                <a:solidFill>
                  <a:srgbClr val="0000FF"/>
                </a:solidFill>
              </a:rPr>
              <a:t> (</a:t>
            </a:r>
            <a:r>
              <a:rPr lang="en-US" altLang="zh-CN" sz="2000" b="1" dirty="0" err="1">
                <a:solidFill>
                  <a:srgbClr val="0000FF"/>
                </a:solidFill>
              </a:rPr>
              <a:t>posedge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 err="1"/>
              <a:t>clk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or </a:t>
            </a:r>
            <a:r>
              <a:rPr lang="en-US" altLang="zh-CN" sz="2000" b="1" dirty="0" err="1">
                <a:solidFill>
                  <a:srgbClr val="0000FF"/>
                </a:solidFill>
              </a:rPr>
              <a:t>posedge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 err="1"/>
              <a:t>rst</a:t>
            </a:r>
            <a:r>
              <a:rPr lang="en-US" altLang="zh-CN" sz="2000" b="1" dirty="0">
                <a:solidFill>
                  <a:srgbClr val="0000FF"/>
                </a:solidFill>
              </a:rPr>
              <a:t>) begin 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	if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???</a:t>
            </a:r>
            <a:r>
              <a:rPr lang="en-US" altLang="zh-CN" sz="2000" dirty="0" smtClean="0"/>
              <a:t>) </a:t>
            </a:r>
            <a:r>
              <a:rPr lang="en-US" altLang="zh-CN" sz="2000" dirty="0" err="1"/>
              <a:t>clkdiv</a:t>
            </a:r>
            <a:r>
              <a:rPr lang="en-US" altLang="zh-CN" sz="2000" dirty="0"/>
              <a:t> &lt;=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?</a:t>
            </a:r>
            <a:r>
              <a:rPr lang="en-US" altLang="zh-CN" sz="2000" dirty="0" smtClean="0"/>
              <a:t> ;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else </a:t>
            </a:r>
            <a:r>
              <a:rPr lang="en-US" altLang="zh-CN" sz="2000" dirty="0" err="1"/>
              <a:t>clkdiv</a:t>
            </a:r>
            <a:r>
              <a:rPr lang="en-US" altLang="zh-CN" sz="2000" dirty="0"/>
              <a:t> &lt;= </a:t>
            </a:r>
            <a:r>
              <a:rPr lang="en-US" altLang="zh-CN" sz="2000" dirty="0" smtClean="0">
                <a:solidFill>
                  <a:srgbClr val="FF0000"/>
                </a:solidFill>
              </a:rPr>
              <a:t>???????????</a:t>
            </a:r>
            <a:r>
              <a:rPr lang="en-US" altLang="zh-CN" sz="2000" dirty="0" smtClean="0"/>
              <a:t>; </a:t>
            </a:r>
            <a:r>
              <a:rPr lang="en-US" altLang="zh-CN" sz="2000" b="1" dirty="0" smtClean="0">
                <a:solidFill>
                  <a:srgbClr val="0000FF"/>
                </a:solidFill>
              </a:rPr>
              <a:t>end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assign </a:t>
            </a:r>
            <a:r>
              <a:rPr lang="en-US" altLang="zh-CN" sz="2000" dirty="0" err="1"/>
              <a:t>Clk_CPU</a:t>
            </a:r>
            <a:r>
              <a:rPr lang="en-US" altLang="zh-CN" sz="2000" dirty="0" smtClean="0"/>
              <a:t>=(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???</a:t>
            </a:r>
            <a:r>
              <a:rPr lang="en-US" altLang="zh-CN" sz="2000" dirty="0" smtClean="0"/>
              <a:t>) ? </a:t>
            </a:r>
            <a:r>
              <a:rPr lang="en-US" altLang="zh-CN" sz="2000" dirty="0" err="1"/>
              <a:t>clkdiv</a:t>
            </a:r>
            <a:r>
              <a:rPr lang="en-US" altLang="zh-CN" sz="2000" dirty="0"/>
              <a:t>[24] : </a:t>
            </a:r>
            <a:r>
              <a:rPr lang="en-US" altLang="zh-CN" sz="2000" dirty="0" err="1"/>
              <a:t>clkdiv</a:t>
            </a:r>
            <a:r>
              <a:rPr lang="en-US" altLang="zh-CN" sz="2000" dirty="0"/>
              <a:t>[2</a:t>
            </a:r>
            <a:r>
              <a:rPr lang="en-US" altLang="zh-CN" sz="2000" dirty="0" smtClean="0"/>
              <a:t>];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 smtClean="0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 smtClean="0"/>
              <a:t>开关</a:t>
            </a:r>
            <a:r>
              <a:rPr lang="zh-CN" altLang="en-US" sz="3600" dirty="0"/>
              <a:t>去抖动</a:t>
            </a:r>
            <a:r>
              <a:rPr lang="zh-CN" altLang="en-US" sz="3600" dirty="0" smtClean="0"/>
              <a:t>模块</a:t>
            </a:r>
            <a:r>
              <a:rPr lang="en-US" altLang="zh-CN" sz="3600" dirty="0" smtClean="0"/>
              <a:t>M2</a:t>
            </a:r>
            <a:r>
              <a:rPr lang="zh-CN" altLang="en-US" sz="3600" dirty="0" smtClean="0"/>
              <a:t>优化：</a:t>
            </a:r>
            <a:r>
              <a:rPr lang="en-US" altLang="zh-CN" sz="3600" dirty="0" err="1">
                <a:solidFill>
                  <a:srgbClr val="FF0000"/>
                </a:solidFill>
              </a:rPr>
              <a:t>S</a:t>
            </a:r>
            <a:r>
              <a:rPr lang="en-US" altLang="zh-CN" sz="3600" dirty="0" err="1" smtClean="0">
                <a:solidFill>
                  <a:srgbClr val="FF0000"/>
                </a:solidFill>
              </a:rPr>
              <a:t>Anti_jitter.v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70992"/>
            <a:ext cx="8229600" cy="511256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schemeClr val="tx1"/>
                </a:solidFill>
              </a:rPr>
              <a:t>开关机械抖动消除模块</a:t>
            </a:r>
            <a:r>
              <a:rPr lang="en-US" altLang="zh-CN" sz="2800" dirty="0" smtClean="0">
                <a:solidFill>
                  <a:schemeClr val="tx1"/>
                </a:solidFill>
              </a:rPr>
              <a:t>(</a:t>
            </a:r>
            <a:r>
              <a:rPr lang="en-US" altLang="zh-CN" sz="2800" dirty="0" smtClean="0">
                <a:solidFill>
                  <a:srgbClr val="FF0000"/>
                </a:solidFill>
              </a:rPr>
              <a:t>IP Core</a:t>
            </a:r>
            <a:r>
              <a:rPr lang="en-US" altLang="zh-CN" sz="2800" dirty="0" smtClean="0">
                <a:solidFill>
                  <a:schemeClr val="tx1"/>
                </a:solidFill>
              </a:rPr>
              <a:t>)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/>
              <a:t>用于计算机组成实验辅助</a:t>
            </a:r>
            <a:r>
              <a:rPr lang="zh-CN" altLang="en-US" sz="2400" dirty="0" smtClean="0"/>
              <a:t>模块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/>
              <a:t>逻辑</a:t>
            </a:r>
            <a:r>
              <a:rPr lang="zh-CN" altLang="en-US" sz="2400" dirty="0" smtClean="0"/>
              <a:t>实验去抖动模块</a:t>
            </a:r>
            <a:r>
              <a:rPr lang="zh-CN" altLang="en-US" sz="2400" dirty="0"/>
              <a:t>改造</a:t>
            </a:r>
            <a:endParaRPr lang="zh-CN" altLang="en-US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器件</a:t>
            </a:r>
            <a:r>
              <a:rPr lang="zh-CN" altLang="en-US" sz="2400" dirty="0"/>
              <a:t>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U9</a:t>
            </a:r>
            <a:endParaRPr lang="en-US" altLang="zh-CN" sz="32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Sword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平台提供</a:t>
            </a:r>
            <a:r>
              <a:rPr lang="en-US" altLang="zh-CN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U9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输入机械开关量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输出滤除机械抖动的逻辑值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FF0000"/>
                </a:solidFill>
              </a:rPr>
              <a:t>电平输出：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button_out</a:t>
            </a:r>
            <a:r>
              <a:rPr lang="zh-CN" altLang="en-US" sz="2000" dirty="0" smtClean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SW_OK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FF0000"/>
                </a:solidFill>
              </a:rPr>
              <a:t>脉冲输出：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button_pluse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仅</a:t>
            </a:r>
            <a:r>
              <a:rPr lang="en-US" altLang="zh-CN" sz="2000" dirty="0" smtClean="0">
                <a:solidFill>
                  <a:srgbClr val="FF0000"/>
                </a:solidFill>
              </a:rPr>
              <a:t>Button)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srgbClr val="FF0000"/>
                </a:solidFill>
              </a:rPr>
              <a:t>RSTN</a:t>
            </a:r>
            <a:r>
              <a:rPr lang="zh-CN" altLang="en-US" sz="2000" dirty="0" smtClean="0">
                <a:solidFill>
                  <a:srgbClr val="FF0000"/>
                </a:solidFill>
              </a:rPr>
              <a:t>：短按</a:t>
            </a:r>
            <a:r>
              <a:rPr lang="en-US" altLang="zh-CN" sz="2000" dirty="0" smtClean="0">
                <a:solidFill>
                  <a:srgbClr val="FF0000"/>
                </a:solidFill>
              </a:rPr>
              <a:t>=CR</a:t>
            </a:r>
            <a:r>
              <a:rPr lang="zh-CN" altLang="en-US" sz="2000" dirty="0" smtClean="0">
                <a:solidFill>
                  <a:srgbClr val="FF0000"/>
                </a:solidFill>
              </a:rPr>
              <a:t>，长按</a:t>
            </a:r>
            <a:r>
              <a:rPr lang="en-US" altLang="zh-CN" sz="2000" dirty="0" smtClean="0">
                <a:solidFill>
                  <a:srgbClr val="FF0000"/>
                </a:solidFill>
              </a:rPr>
              <a:t>=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rst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FF0000"/>
                </a:solidFill>
              </a:rPr>
              <a:t>其余功能不作要求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阵列键盘属接口课内容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 smtClean="0">
                <a:solidFill>
                  <a:prstClr val="black"/>
                </a:solidFill>
              </a:rPr>
              <a:t>核模块符号文档：</a:t>
            </a:r>
            <a:r>
              <a:rPr lang="en-US" altLang="zh-CN" sz="2200" dirty="0" err="1" smtClean="0">
                <a:solidFill>
                  <a:prstClr val="black"/>
                </a:solidFill>
              </a:rPr>
              <a:t>SAnti_jitter.sym</a:t>
            </a:r>
            <a:endParaRPr lang="en-US" altLang="zh-CN" sz="2200" dirty="0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sz="3600" dirty="0"/>
              <a:t>开关去抖动模块端口</a:t>
            </a:r>
            <a:r>
              <a:rPr lang="zh-CN" altLang="en-US" sz="3600" dirty="0" smtClean="0"/>
              <a:t>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400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去</a:t>
            </a:r>
            <a:r>
              <a:rPr lang="zh-CN" altLang="en-US" sz="2800" dirty="0" smtClean="0">
                <a:solidFill>
                  <a:schemeClr val="tx1"/>
                </a:solidFill>
              </a:rPr>
              <a:t>抖模块</a:t>
            </a:r>
            <a:r>
              <a:rPr lang="zh-CN" altLang="en-US" sz="2800" dirty="0">
                <a:solidFill>
                  <a:schemeClr val="tx1"/>
                </a:solidFill>
              </a:rPr>
              <a:t>端口信号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可作为</a:t>
            </a:r>
            <a:r>
              <a:rPr lang="en-US" altLang="zh-CN" sz="2400" dirty="0"/>
              <a:t>IP</a:t>
            </a:r>
            <a:r>
              <a:rPr lang="zh-CN" altLang="en-US" sz="2400" dirty="0"/>
              <a:t>核调用空文档：端口</a:t>
            </a:r>
            <a:r>
              <a:rPr lang="zh-CN" altLang="en-US" sz="2400" dirty="0" smtClean="0"/>
              <a:t>文档</a:t>
            </a:r>
            <a:endParaRPr lang="en-US" altLang="zh-CN" sz="22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 smtClean="0"/>
              <a:t>       </a:t>
            </a:r>
            <a:r>
              <a:rPr lang="en-US" altLang="zh-CN" sz="2000" dirty="0" err="1">
                <a:solidFill>
                  <a:srgbClr val="FF0000"/>
                </a:solidFill>
              </a:rPr>
              <a:t>S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Anti_jitter</a:t>
            </a:r>
            <a:r>
              <a:rPr lang="en-US" altLang="zh-CN" sz="2000" dirty="0" smtClean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 smtClean="0"/>
              <a:t> </a:t>
            </a:r>
            <a:r>
              <a:rPr lang="en-US" altLang="zh-CN" sz="2000" dirty="0" err="1"/>
              <a:t>clk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		//</a:t>
            </a:r>
            <a:r>
              <a:rPr lang="zh-CN" altLang="en-US" sz="2000" dirty="0" smtClean="0"/>
              <a:t>主板时钟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 smtClean="0"/>
              <a:t>RSTN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 err="1" smtClean="0"/>
              <a:t>readn</a:t>
            </a:r>
            <a:r>
              <a:rPr lang="en-US" altLang="zh-CN" sz="2000" dirty="0" smtClean="0"/>
              <a:t>		//</a:t>
            </a:r>
            <a:r>
              <a:rPr lang="zh-CN" altLang="en-US" sz="2000" dirty="0"/>
              <a:t>阵列式</a:t>
            </a:r>
            <a:r>
              <a:rPr lang="zh-CN" altLang="en-US" sz="2000" dirty="0" smtClean="0"/>
              <a:t>键盘读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 smtClean="0"/>
              <a:t>[</a:t>
            </a:r>
            <a:r>
              <a:rPr lang="en-US" altLang="zh-CN" sz="2000" dirty="0"/>
              <a:t>3:0]</a:t>
            </a:r>
            <a:r>
              <a:rPr lang="en-US" altLang="zh-CN" sz="2000" dirty="0" err="1"/>
              <a:t>Key_y</a:t>
            </a:r>
            <a:r>
              <a:rPr lang="en-US" altLang="zh-CN" sz="2000" dirty="0" smtClean="0"/>
              <a:t>,	//</a:t>
            </a:r>
            <a:r>
              <a:rPr lang="zh-CN" altLang="en-US" sz="2000" dirty="0" smtClean="0"/>
              <a:t>阵列式键盘列输入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 smtClean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[4:0] </a:t>
            </a:r>
            <a:r>
              <a:rPr lang="en-US" altLang="zh-CN" sz="2000" dirty="0" err="1"/>
              <a:t>Key_x</a:t>
            </a:r>
            <a:r>
              <a:rPr lang="en-US" altLang="zh-CN" sz="2000" dirty="0" smtClean="0"/>
              <a:t>,	//</a:t>
            </a:r>
            <a:r>
              <a:rPr lang="zh-CN" altLang="en-US" sz="2000" dirty="0"/>
              <a:t>阵列式</a:t>
            </a:r>
            <a:r>
              <a:rPr lang="zh-CN" altLang="en-US" sz="2000" dirty="0" smtClean="0"/>
              <a:t>键盘行输出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[4:0</a:t>
            </a:r>
            <a:r>
              <a:rPr lang="en-US" altLang="zh-CN" sz="2000" dirty="0" smtClean="0"/>
              <a:t>] </a:t>
            </a:r>
            <a:r>
              <a:rPr lang="en-US" altLang="zh-CN" sz="2000" dirty="0" err="1" smtClean="0"/>
              <a:t>Key_out</a:t>
            </a:r>
            <a:r>
              <a:rPr lang="en-US" altLang="zh-CN" sz="2000" dirty="0" smtClean="0"/>
              <a:t>,//</a:t>
            </a:r>
            <a:r>
              <a:rPr lang="zh-CN" altLang="en-US" sz="2000" dirty="0" smtClean="0"/>
              <a:t>阵列式键盘扫描码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dirty="0" smtClean="0"/>
              <a:t>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</a:t>
            </a:r>
            <a:r>
              <a:rPr lang="en-US" altLang="zh-CN" sz="2000" dirty="0" err="1" smtClean="0"/>
              <a:t>Key_ready</a:t>
            </a:r>
            <a:r>
              <a:rPr lang="en-US" altLang="zh-CN" sz="2000" dirty="0" smtClean="0"/>
              <a:t>,	//</a:t>
            </a:r>
            <a:r>
              <a:rPr lang="zh-CN" altLang="en-US" sz="2000" dirty="0"/>
              <a:t>阵列式</a:t>
            </a:r>
            <a:r>
              <a:rPr lang="zh-CN" altLang="en-US" sz="2000" dirty="0" smtClean="0"/>
              <a:t>键盘有效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 smtClean="0"/>
              <a:t>	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 smtClean="0"/>
              <a:t> [15:0] SW, 	//</a:t>
            </a:r>
            <a:r>
              <a:rPr lang="zh-CN" altLang="en-US" sz="2000" dirty="0" smtClean="0"/>
              <a:t>开关输入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[3:0] ] BTN_OK</a:t>
            </a:r>
            <a:r>
              <a:rPr lang="en-US" altLang="zh-CN" sz="2000" dirty="0" smtClean="0"/>
              <a:t>,//</a:t>
            </a:r>
            <a:r>
              <a:rPr lang="zh-CN" altLang="en-US" sz="2000" dirty="0" smtClean="0"/>
              <a:t>列按键输出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[3:0] </a:t>
            </a:r>
            <a:r>
              <a:rPr lang="en-US" altLang="zh-CN" sz="2000" dirty="0" smtClean="0"/>
              <a:t>pulse,	//</a:t>
            </a:r>
            <a:r>
              <a:rPr lang="zh-CN" altLang="en-US" sz="2000" dirty="0" smtClean="0"/>
              <a:t>列按键脉冲输出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 smtClean="0"/>
              <a:t>[15:0</a:t>
            </a:r>
            <a:r>
              <a:rPr lang="en-US" altLang="zh-CN" sz="2000" dirty="0"/>
              <a:t>] </a:t>
            </a:r>
            <a:r>
              <a:rPr lang="en-US" altLang="zh-CN" sz="2000" dirty="0" smtClean="0"/>
              <a:t>SW_OK, //</a:t>
            </a:r>
            <a:r>
              <a:rPr lang="zh-CN" altLang="en-US" sz="2000" dirty="0" smtClean="0"/>
              <a:t>开关输出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  </a:t>
            </a:r>
            <a:r>
              <a:rPr lang="en-US" altLang="zh-CN" sz="2000" dirty="0"/>
              <a:t>CR</a:t>
            </a:r>
            <a:r>
              <a:rPr lang="en-US" altLang="zh-CN" sz="2000" dirty="0" smtClean="0"/>
              <a:t>,	//RSTN</a:t>
            </a:r>
            <a:r>
              <a:rPr lang="zh-CN" altLang="en-US" sz="2000" dirty="0" smtClean="0"/>
              <a:t>短按输出</a:t>
            </a:r>
            <a:endParaRPr lang="en-US" altLang="zh-CN" sz="200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dirty="0" smtClean="0"/>
              <a:t>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 </a:t>
            </a:r>
            <a:r>
              <a:rPr lang="en-US" altLang="zh-CN" sz="2000" dirty="0" err="1" smtClean="0"/>
              <a:t>rst</a:t>
            </a:r>
            <a:r>
              <a:rPr lang="en-US" altLang="zh-CN" sz="2000" dirty="0" smtClean="0"/>
              <a:t>	  //</a:t>
            </a:r>
            <a:r>
              <a:rPr lang="zh-CN" altLang="en-US" sz="2000" dirty="0" smtClean="0"/>
              <a:t>复位，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RSTN</a:t>
            </a:r>
            <a:r>
              <a:rPr lang="zh-CN" altLang="en-US" sz="2000" dirty="0" smtClean="0"/>
              <a:t>长按</a:t>
            </a:r>
            <a:r>
              <a:rPr lang="zh-CN" altLang="en-US" sz="2000" dirty="0"/>
              <a:t>输出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dirty="0" smtClean="0"/>
              <a:t>			 );</a:t>
            </a:r>
            <a:endParaRPr lang="en-US" altLang="zh-CN" sz="2000" dirty="0" smtClean="0"/>
          </a:p>
          <a:p>
            <a:pPr marL="400050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5730" y="3014603"/>
            <a:ext cx="2798407" cy="2149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2019</a:t>
            </a:r>
            <a:r>
              <a:rPr lang="zh-CN" altLang="en-US"/>
              <a:t>计算机组成实验日历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</p:nvPr>
        </p:nvGraphicFramePr>
        <p:xfrm>
          <a:off x="467544" y="1268760"/>
          <a:ext cx="82296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6110"/>
                <a:gridCol w="379349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 实验内容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课时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实验1.多路选择器与CPU辅助模块设计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实验2.seg设备与接口程序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实验3.建立CPU调试测试环境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8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实验4.CPU核集成设计</a:t>
                      </a:r>
                      <a:endParaRPr lang="zh-CN" altLang="en-US" sz="18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实验</a:t>
                      </a:r>
                      <a:r>
                        <a:rPr lang="en-US" altLang="zh-CN"/>
                        <a:t>5.</a:t>
                      </a:r>
                      <a:r>
                        <a:rPr lang="zh-CN" altLang="en-US"/>
                        <a:t>单周期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实验</a:t>
                      </a:r>
                      <a:r>
                        <a:rPr lang="en-US" altLang="zh-CN"/>
                        <a:t>6.</a:t>
                      </a:r>
                      <a:r>
                        <a:rPr lang="zh-CN" altLang="en-US"/>
                        <a:t>多周期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设计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实验</a:t>
                      </a:r>
                      <a:r>
                        <a:rPr lang="en-US" altLang="zh-CN"/>
                        <a:t>7.</a:t>
                      </a:r>
                      <a:r>
                        <a:rPr lang="zh-CN" altLang="en-US"/>
                        <a:t>实验补验收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1-2</a:t>
                      </a:r>
                      <a:r>
                        <a:rPr lang="zh-CN" altLang="en-US"/>
                        <a:t>次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说明：前</a:t>
                      </a: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CN" altLang="en-US" b="1">
                          <a:solidFill>
                            <a:srgbClr val="FF0000"/>
                          </a:solidFill>
                        </a:rPr>
                        <a:t>个实验要求本周实验课内容，下周实验课结束之前验收通过。实验完成时必须在签名单上签字确认。</a:t>
                      </a:r>
                      <a:endParaRPr lang="zh-CN" alt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双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位数据输入</a:t>
            </a:r>
            <a:r>
              <a:rPr lang="en-US" altLang="zh-CN" dirty="0" smtClean="0"/>
              <a:t>IP</a:t>
            </a:r>
            <a:r>
              <a:rPr lang="zh-CN" altLang="en-US" dirty="0" smtClean="0"/>
              <a:t>核</a:t>
            </a:r>
            <a:r>
              <a:rPr lang="en-US" altLang="zh-CN" dirty="0" smtClean="0"/>
              <a:t>M4</a:t>
            </a:r>
            <a:r>
              <a:rPr lang="zh-CN" altLang="en-US" dirty="0" smtClean="0"/>
              <a:t>：</a:t>
            </a:r>
            <a:r>
              <a:rPr lang="en-US" altLang="zh-CN" sz="3300" dirty="0">
                <a:solidFill>
                  <a:srgbClr val="FF0000"/>
                </a:solidFill>
              </a:rPr>
              <a:t>SEnter_2_32</a:t>
            </a:r>
            <a:endParaRPr lang="zh-CN" altLang="en-US" sz="33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5454352"/>
          </a:xfrm>
          <a:solidFill>
            <a:schemeClr val="bg1"/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32</a:t>
            </a:r>
            <a:r>
              <a:rPr lang="zh-CN" altLang="en-US" sz="2800" dirty="0">
                <a:solidFill>
                  <a:prstClr val="black"/>
                </a:solidFill>
              </a:rPr>
              <a:t>位数据输入模块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逻辑实验的辅助</a:t>
            </a:r>
            <a:r>
              <a:rPr lang="zh-CN" altLang="en-US" sz="2400" dirty="0">
                <a:solidFill>
                  <a:prstClr val="black"/>
                </a:solidFill>
              </a:rPr>
              <a:t>模块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本课程用于部件调试的初始值输入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器件编号改为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U10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Sword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平台提供</a:t>
            </a:r>
            <a:r>
              <a:rPr lang="en-US" altLang="zh-CN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U10</a:t>
            </a:r>
            <a:r>
              <a:rPr lang="zh-CN" altLang="en-US" sz="24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4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prstClr val="black"/>
                </a:solidFill>
              </a:rPr>
              <a:t>基本功能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输入</a:t>
            </a:r>
            <a:r>
              <a:rPr lang="en-US" altLang="zh-CN" sz="2400" dirty="0" smtClean="0">
                <a:solidFill>
                  <a:prstClr val="black"/>
                </a:solidFill>
              </a:rPr>
              <a:t>32</a:t>
            </a:r>
            <a:r>
              <a:rPr lang="zh-CN" altLang="en-US" sz="2400" dirty="0" smtClean="0">
                <a:solidFill>
                  <a:prstClr val="black"/>
                </a:solidFill>
              </a:rPr>
              <a:t>位二进制数据</a:t>
            </a:r>
            <a:r>
              <a:rPr lang="en-US" altLang="zh-CN" sz="2400" dirty="0" smtClean="0">
                <a:solidFill>
                  <a:prstClr val="black"/>
                </a:solidFill>
              </a:rPr>
              <a:t>(SW[15]=0)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Inc</a:t>
            </a:r>
            <a:r>
              <a:rPr lang="zh-CN" altLang="en-US" sz="2000" dirty="0" smtClean="0">
                <a:solidFill>
                  <a:prstClr val="black"/>
                </a:solidFill>
              </a:rPr>
              <a:t>单键输入：</a:t>
            </a:r>
            <a:r>
              <a:rPr lang="en-US" altLang="zh-CN" sz="2000" dirty="0" smtClean="0">
                <a:solidFill>
                  <a:prstClr val="black"/>
                </a:solidFill>
              </a:rPr>
              <a:t>BTN(2)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输出：</a:t>
            </a:r>
            <a:r>
              <a:rPr lang="en-US" altLang="zh-CN" sz="2000" dirty="0" smtClean="0">
                <a:solidFill>
                  <a:prstClr val="black"/>
                </a:solidFill>
              </a:rPr>
              <a:t>Ai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</a:rPr>
              <a:t>Bi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对应显示通道</a:t>
            </a:r>
            <a:r>
              <a:rPr lang="en-US" altLang="zh-CN" sz="2000" dirty="0" smtClean="0">
                <a:solidFill>
                  <a:prstClr val="black"/>
                </a:solidFill>
              </a:rPr>
              <a:t>0(SW[7:5]=000 )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zh-CN" altLang="en-US" sz="2000" dirty="0">
                <a:solidFill>
                  <a:prstClr val="black"/>
                </a:solidFill>
              </a:rPr>
              <a:t>通道</a:t>
            </a:r>
            <a:r>
              <a:rPr lang="en-US" altLang="zh-CN" sz="2000" dirty="0" smtClean="0">
                <a:solidFill>
                  <a:prstClr val="black"/>
                </a:solidFill>
              </a:rPr>
              <a:t>1(SW[7:0]=001)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3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1600" dirty="0" smtClean="0">
                <a:solidFill>
                  <a:prstClr val="black"/>
                </a:solidFill>
              </a:rPr>
              <a:t>BTN(0)=</a:t>
            </a:r>
            <a:r>
              <a:rPr lang="zh-CN" altLang="en-US" sz="1600" dirty="0" smtClean="0">
                <a:solidFill>
                  <a:prstClr val="black"/>
                </a:solidFill>
              </a:rPr>
              <a:t>左移、</a:t>
            </a:r>
            <a:r>
              <a:rPr lang="en-US" altLang="zh-CN" sz="1600" dirty="0">
                <a:solidFill>
                  <a:prstClr val="black"/>
                </a:solidFill>
              </a:rPr>
              <a:t> </a:t>
            </a:r>
            <a:r>
              <a:rPr lang="en-US" altLang="zh-CN" sz="1600" dirty="0" smtClean="0">
                <a:solidFill>
                  <a:prstClr val="black"/>
                </a:solidFill>
              </a:rPr>
              <a:t>BTN(1)=</a:t>
            </a:r>
            <a:r>
              <a:rPr lang="zh-CN" altLang="en-US" sz="1600" dirty="0" smtClean="0">
                <a:solidFill>
                  <a:prstClr val="black"/>
                </a:solidFill>
              </a:rPr>
              <a:t>右移、修改位由</a:t>
            </a:r>
            <a:r>
              <a:rPr lang="en-US" altLang="zh-CN" sz="1600" dirty="0" smtClean="0">
                <a:solidFill>
                  <a:prstClr val="black"/>
                </a:solidFill>
              </a:rPr>
              <a:t>blink</a:t>
            </a:r>
            <a:r>
              <a:rPr lang="zh-CN" altLang="en-US" sz="1600" dirty="0" smtClean="0">
                <a:solidFill>
                  <a:prstClr val="black"/>
                </a:solidFill>
              </a:rPr>
              <a:t>指示闪烁</a:t>
            </a:r>
            <a:endParaRPr lang="en-US" altLang="zh-CN" sz="1600" dirty="0" smtClean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扩展功能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FF0000"/>
                </a:solidFill>
              </a:rPr>
              <a:t>阵列式按键扫描码输入：由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SAnti_jitter</a:t>
            </a:r>
            <a:r>
              <a:rPr lang="zh-CN" altLang="en-US" sz="2000" dirty="0" smtClean="0">
                <a:solidFill>
                  <a:srgbClr val="FF0000"/>
                </a:solidFill>
              </a:rPr>
              <a:t>模块输出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Key_out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srgbClr val="FF0000"/>
                </a:solidFill>
              </a:rPr>
              <a:t>Din=5</a:t>
            </a:r>
            <a:r>
              <a:rPr lang="zh-CN" altLang="en-US" sz="2000" dirty="0" smtClean="0">
                <a:solidFill>
                  <a:srgbClr val="FF0000"/>
                </a:solidFill>
              </a:rPr>
              <a:t>位扫描码，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D_ready</a:t>
            </a:r>
            <a:r>
              <a:rPr lang="en-US" altLang="zh-CN" sz="2000" dirty="0" smtClean="0">
                <a:solidFill>
                  <a:srgbClr val="FF0000"/>
                </a:solidFill>
              </a:rPr>
              <a:t>=1</a:t>
            </a:r>
            <a:r>
              <a:rPr lang="zh-CN" altLang="en-US" sz="2000" dirty="0" smtClean="0">
                <a:solidFill>
                  <a:srgbClr val="FF0000"/>
                </a:solidFill>
              </a:rPr>
              <a:t>按键有效、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readn</a:t>
            </a:r>
            <a:r>
              <a:rPr lang="en-US" altLang="zh-CN" sz="2000" dirty="0" smtClean="0">
                <a:solidFill>
                  <a:srgbClr val="FF0000"/>
                </a:solidFill>
              </a:rPr>
              <a:t>=0</a:t>
            </a:r>
            <a:r>
              <a:rPr lang="zh-CN" altLang="en-US" sz="2000" dirty="0" smtClean="0">
                <a:solidFill>
                  <a:srgbClr val="FF0000"/>
                </a:solidFill>
              </a:rPr>
              <a:t>读扫描码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>
                <a:solidFill>
                  <a:prstClr val="black"/>
                </a:solidFill>
              </a:rPr>
              <a:t>核模块符号文档</a:t>
            </a:r>
            <a:r>
              <a:rPr lang="zh-CN" altLang="en-US" sz="2200" dirty="0" smtClean="0">
                <a:solidFill>
                  <a:prstClr val="black"/>
                </a:solidFill>
              </a:rPr>
              <a:t>：</a:t>
            </a:r>
            <a:r>
              <a:rPr lang="en-US" altLang="zh-CN" sz="2200" dirty="0" smtClean="0">
                <a:solidFill>
                  <a:prstClr val="black"/>
                </a:solidFill>
              </a:rPr>
              <a:t>SEnter_2_32.sym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19123" y="1278175"/>
            <a:ext cx="2688299" cy="25202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63458" y="1278175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U10</a:t>
            </a:r>
            <a:endParaRPr lang="zh-CN" altLang="en-US" sz="40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双</a:t>
            </a:r>
            <a:r>
              <a:rPr lang="en-US" altLang="zh-CN" sz="3600" dirty="0"/>
              <a:t>32</a:t>
            </a:r>
            <a:r>
              <a:rPr lang="zh-CN" altLang="en-US" sz="3600" dirty="0"/>
              <a:t>位数据输入模块</a:t>
            </a:r>
            <a:r>
              <a:rPr lang="zh-CN" altLang="en-US" sz="3600" dirty="0" smtClean="0"/>
              <a:t>端口</a:t>
            </a:r>
            <a:r>
              <a:rPr lang="zh-CN" altLang="en-US" sz="3600" dirty="0"/>
              <a:t>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63584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双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位数据输入端口信号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核调用空文档：端口文档</a:t>
            </a:r>
            <a:endParaRPr lang="en-US" altLang="zh-CN" sz="2200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94605" y="2205532"/>
            <a:ext cx="8791575" cy="291208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741666" y="4466327"/>
            <a:ext cx="6912768" cy="1800200"/>
            <a:chOff x="5097672" y="4221088"/>
            <a:chExt cx="3866816" cy="18002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5803635" y="5265574"/>
              <a:ext cx="2060045" cy="89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/>
          </p:nvSpPr>
          <p:spPr>
            <a:xfrm>
              <a:off x="5803635" y="4434093"/>
              <a:ext cx="3160853" cy="477672"/>
            </a:xfrm>
            <a:custGeom>
              <a:avLst/>
              <a:gdLst>
                <a:gd name="connsiteX0" fmla="*/ 0 w 2647666"/>
                <a:gd name="connsiteY0" fmla="*/ 477672 h 477672"/>
                <a:gd name="connsiteX1" fmla="*/ 464024 w 2647666"/>
                <a:gd name="connsiteY1" fmla="*/ 477672 h 477672"/>
                <a:gd name="connsiteX2" fmla="*/ 464024 w 2647666"/>
                <a:gd name="connsiteY2" fmla="*/ 27296 h 477672"/>
                <a:gd name="connsiteX3" fmla="*/ 1050878 w 2647666"/>
                <a:gd name="connsiteY3" fmla="*/ 13648 h 477672"/>
                <a:gd name="connsiteX4" fmla="*/ 1064525 w 2647666"/>
                <a:gd name="connsiteY4" fmla="*/ 477672 h 477672"/>
                <a:gd name="connsiteX5" fmla="*/ 1665027 w 2647666"/>
                <a:gd name="connsiteY5" fmla="*/ 464024 h 477672"/>
                <a:gd name="connsiteX6" fmla="*/ 1665027 w 2647666"/>
                <a:gd name="connsiteY6" fmla="*/ 13648 h 477672"/>
                <a:gd name="connsiteX7" fmla="*/ 2129051 w 2647666"/>
                <a:gd name="connsiteY7" fmla="*/ 0 h 477672"/>
                <a:gd name="connsiteX8" fmla="*/ 2156346 w 2647666"/>
                <a:gd name="connsiteY8" fmla="*/ 13648 h 477672"/>
                <a:gd name="connsiteX9" fmla="*/ 2156346 w 2647666"/>
                <a:gd name="connsiteY9" fmla="*/ 464024 h 477672"/>
                <a:gd name="connsiteX10" fmla="*/ 2647666 w 2647666"/>
                <a:gd name="connsiteY10" fmla="*/ 450376 h 477672"/>
                <a:gd name="connsiteX11" fmla="*/ 2647666 w 2647666"/>
                <a:gd name="connsiteY11" fmla="*/ 436729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7666" h="477672">
                  <a:moveTo>
                    <a:pt x="0" y="477672"/>
                  </a:moveTo>
                  <a:lnTo>
                    <a:pt x="464024" y="477672"/>
                  </a:lnTo>
                  <a:lnTo>
                    <a:pt x="464024" y="27296"/>
                  </a:lnTo>
                  <a:lnTo>
                    <a:pt x="1050878" y="13648"/>
                  </a:lnTo>
                  <a:lnTo>
                    <a:pt x="1064525" y="477672"/>
                  </a:lnTo>
                  <a:lnTo>
                    <a:pt x="1665027" y="464024"/>
                  </a:lnTo>
                  <a:lnTo>
                    <a:pt x="1665027" y="13648"/>
                  </a:lnTo>
                  <a:lnTo>
                    <a:pt x="2129051" y="0"/>
                  </a:lnTo>
                  <a:lnTo>
                    <a:pt x="2156346" y="13648"/>
                  </a:lnTo>
                  <a:lnTo>
                    <a:pt x="2156346" y="464024"/>
                  </a:lnTo>
                  <a:lnTo>
                    <a:pt x="2647666" y="450376"/>
                  </a:lnTo>
                  <a:lnTo>
                    <a:pt x="2647666" y="43672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终止 9"/>
            <p:cNvSpPr/>
            <p:nvPr/>
          </p:nvSpPr>
          <p:spPr>
            <a:xfrm>
              <a:off x="5991472" y="5084666"/>
              <a:ext cx="1316832" cy="345856"/>
            </a:xfrm>
            <a:prstGeom prst="flowChartTerminator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扫描码有效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6372200" y="4293096"/>
              <a:ext cx="0" cy="9883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050905" y="4221088"/>
              <a:ext cx="0" cy="1800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279699" y="4659369"/>
              <a:ext cx="576064" cy="362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D_ready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97672" y="5021955"/>
              <a:ext cx="628355" cy="4195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Din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146341" y="5488017"/>
              <a:ext cx="614990" cy="419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readn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流程图: 终止 16"/>
            <p:cNvSpPr/>
            <p:nvPr/>
          </p:nvSpPr>
          <p:spPr>
            <a:xfrm>
              <a:off x="7416316" y="5077850"/>
              <a:ext cx="1316832" cy="345856"/>
            </a:xfrm>
            <a:prstGeom prst="flowChartTerminator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扫描码有效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V="1">
              <a:off x="7786072" y="4293096"/>
              <a:ext cx="0" cy="9883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6401012" y="5964808"/>
              <a:ext cx="692198" cy="7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任意多边形 19"/>
            <p:cNvSpPr/>
            <p:nvPr/>
          </p:nvSpPr>
          <p:spPr>
            <a:xfrm>
              <a:off x="5803635" y="5743828"/>
              <a:ext cx="597377" cy="220980"/>
            </a:xfrm>
            <a:custGeom>
              <a:avLst/>
              <a:gdLst>
                <a:gd name="connsiteX0" fmla="*/ 220980 w 220980"/>
                <a:gd name="connsiteY0" fmla="*/ 220980 h 220980"/>
                <a:gd name="connsiteX1" fmla="*/ 220980 w 220980"/>
                <a:gd name="connsiteY1" fmla="*/ 0 h 220980"/>
                <a:gd name="connsiteX2" fmla="*/ 0 w 220980"/>
                <a:gd name="connsiteY2" fmla="*/ 7620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220980">
                  <a:moveTo>
                    <a:pt x="220980" y="220980"/>
                  </a:moveTo>
                  <a:lnTo>
                    <a:pt x="220980" y="0"/>
                  </a:lnTo>
                  <a:lnTo>
                    <a:pt x="0" y="762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 flipV="1">
            <a:off x="6687940" y="6170983"/>
            <a:ext cx="1004389" cy="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>
            <a:off x="5309120" y="5989067"/>
            <a:ext cx="1377382" cy="181192"/>
          </a:xfrm>
          <a:custGeom>
            <a:avLst/>
            <a:gdLst>
              <a:gd name="connsiteX0" fmla="*/ 220980 w 220980"/>
              <a:gd name="connsiteY0" fmla="*/ 220980 h 220980"/>
              <a:gd name="connsiteX1" fmla="*/ 220980 w 220980"/>
              <a:gd name="connsiteY1" fmla="*/ 0 h 220980"/>
              <a:gd name="connsiteX2" fmla="*/ 0 w 220980"/>
              <a:gd name="connsiteY2" fmla="*/ 7620 h 22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980" h="220980">
                <a:moveTo>
                  <a:pt x="220980" y="220980"/>
                </a:moveTo>
                <a:lnTo>
                  <a:pt x="220980" y="0"/>
                </a:lnTo>
                <a:lnTo>
                  <a:pt x="0" y="762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5" idx="2"/>
          </p:cNvCxnSpPr>
          <p:nvPr/>
        </p:nvCxnSpPr>
        <p:spPr>
          <a:xfrm>
            <a:off x="5309120" y="5995315"/>
            <a:ext cx="0" cy="2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七段码显示器</a:t>
            </a:r>
            <a:r>
              <a:rPr lang="en-US" altLang="zh-CN" dirty="0" smtClean="0"/>
              <a:t>IP</a:t>
            </a:r>
            <a:r>
              <a:rPr lang="zh-CN" altLang="en-US" dirty="0" smtClean="0"/>
              <a:t>核</a:t>
            </a:r>
            <a:r>
              <a:rPr lang="en-US" altLang="zh-CN" dirty="0" smtClean="0"/>
              <a:t>M3</a:t>
            </a:r>
            <a:r>
              <a:rPr lang="zh-CN" altLang="en-US" dirty="0" smtClean="0"/>
              <a:t>：</a:t>
            </a:r>
            <a:r>
              <a:rPr lang="en-US" altLang="zh-CN" sz="3800" dirty="0">
                <a:solidFill>
                  <a:srgbClr val="FF0000"/>
                </a:solidFill>
              </a:rPr>
              <a:t>SSeg7_Dev</a:t>
            </a:r>
            <a:endParaRPr lang="zh-CN" altLang="en-US" sz="3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11256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8</a:t>
            </a:r>
            <a:r>
              <a:rPr lang="zh-CN" altLang="en-US" sz="2800" dirty="0" smtClean="0">
                <a:solidFill>
                  <a:prstClr val="black"/>
                </a:solidFill>
              </a:rPr>
              <a:t>位七段码显示器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</a:t>
            </a:r>
            <a:r>
              <a:rPr lang="zh-CN" altLang="en-US" sz="2400" dirty="0" smtClean="0">
                <a:solidFill>
                  <a:prstClr val="black"/>
                </a:solidFill>
              </a:rPr>
              <a:t>的输出显示模块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本课程</a:t>
            </a:r>
            <a:r>
              <a:rPr lang="zh-CN" altLang="en-US" sz="2400" dirty="0" smtClean="0">
                <a:solidFill>
                  <a:prstClr val="black"/>
                </a:solidFill>
              </a:rPr>
              <a:t>用于调试显示和</a:t>
            </a:r>
            <a:r>
              <a:rPr lang="en-US" altLang="zh-CN" sz="2400" dirty="0" smtClean="0">
                <a:solidFill>
                  <a:prstClr val="black"/>
                </a:solidFill>
              </a:rPr>
              <a:t>CPU</a:t>
            </a:r>
            <a:r>
              <a:rPr lang="zh-CN" altLang="en-US" sz="2400" dirty="0" smtClean="0">
                <a:solidFill>
                  <a:prstClr val="black"/>
                </a:solidFill>
              </a:rPr>
              <a:t>的简单外设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器件编号改为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U6</a:t>
            </a:r>
            <a:endParaRPr lang="en-US" altLang="zh-CN" sz="32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基本功</a:t>
            </a:r>
            <a:r>
              <a:rPr lang="zh-CN" altLang="en-US" sz="2800" dirty="0">
                <a:solidFill>
                  <a:prstClr val="black"/>
                </a:solidFill>
              </a:rPr>
              <a:t>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r>
              <a:rPr lang="en-US" altLang="zh-CN" sz="2400" dirty="0">
                <a:solidFill>
                  <a:prstClr val="black"/>
                </a:solidFill>
              </a:rPr>
              <a:t>32</a:t>
            </a:r>
            <a:r>
              <a:rPr lang="zh-CN" altLang="en-US" sz="2400" dirty="0">
                <a:solidFill>
                  <a:prstClr val="black"/>
                </a:solidFill>
              </a:rPr>
              <a:t>位二进制数</a:t>
            </a:r>
            <a:r>
              <a:rPr lang="zh-CN" altLang="en-US" sz="2400" dirty="0" smtClean="0">
                <a:solidFill>
                  <a:prstClr val="black"/>
                </a:solidFill>
              </a:rPr>
              <a:t>据：</a:t>
            </a:r>
            <a:r>
              <a:rPr lang="en-US" altLang="zh-CN" sz="2400" dirty="0" err="1" smtClean="0">
                <a:solidFill>
                  <a:prstClr val="black"/>
                </a:solidFill>
              </a:rPr>
              <a:t>Hexs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SW[0</a:t>
            </a:r>
            <a:r>
              <a:rPr lang="en-US" altLang="zh-CN" sz="2000" dirty="0">
                <a:solidFill>
                  <a:prstClr val="black"/>
                </a:solidFill>
              </a:rPr>
              <a:t>]=</a:t>
            </a:r>
            <a:r>
              <a:rPr lang="en-US" altLang="zh-CN" sz="2000" dirty="0" smtClean="0">
                <a:solidFill>
                  <a:prstClr val="black"/>
                </a:solidFill>
              </a:rPr>
              <a:t>1</a:t>
            </a:r>
            <a:r>
              <a:rPr lang="zh-CN" altLang="en-US" sz="2000" dirty="0" smtClean="0">
                <a:solidFill>
                  <a:prstClr val="black"/>
                </a:solidFill>
              </a:rPr>
              <a:t>，显示</a:t>
            </a:r>
            <a:r>
              <a:rPr lang="en-US" altLang="zh-CN" sz="2000" dirty="0" smtClean="0">
                <a:solidFill>
                  <a:prstClr val="black"/>
                </a:solidFill>
              </a:rPr>
              <a:t>8</a:t>
            </a:r>
            <a:r>
              <a:rPr lang="zh-CN" altLang="en-US" sz="2000" dirty="0" smtClean="0">
                <a:solidFill>
                  <a:prstClr val="black"/>
                </a:solidFill>
              </a:rPr>
              <a:t>位</a:t>
            </a:r>
            <a:r>
              <a:rPr lang="en-US" altLang="zh-CN" sz="2000" dirty="0" smtClean="0">
                <a:solidFill>
                  <a:prstClr val="black"/>
                </a:solidFill>
              </a:rPr>
              <a:t>16</a:t>
            </a:r>
            <a:r>
              <a:rPr lang="zh-CN" altLang="en-US" sz="2000" dirty="0" smtClean="0">
                <a:solidFill>
                  <a:prstClr val="black"/>
                </a:solidFill>
              </a:rPr>
              <a:t>进制数，</a:t>
            </a:r>
            <a:r>
              <a:rPr lang="en-US" altLang="zh-CN" sz="2000" dirty="0">
                <a:solidFill>
                  <a:prstClr val="black"/>
                </a:solidFill>
              </a:rPr>
              <a:t> SW[0</a:t>
            </a:r>
            <a:r>
              <a:rPr lang="en-US" altLang="zh-CN" sz="2000" dirty="0" smtClean="0">
                <a:solidFill>
                  <a:prstClr val="black"/>
                </a:solidFill>
              </a:rPr>
              <a:t>]=0</a:t>
            </a:r>
            <a:r>
              <a:rPr lang="zh-CN" altLang="en-US" sz="2000" dirty="0" smtClean="0">
                <a:solidFill>
                  <a:prstClr val="black"/>
                </a:solidFill>
              </a:rPr>
              <a:t>，显示七段码</a:t>
            </a:r>
            <a:r>
              <a:rPr lang="en-US" altLang="zh-CN" sz="2000" dirty="0" smtClean="0">
                <a:solidFill>
                  <a:prstClr val="black"/>
                </a:solidFill>
              </a:rPr>
              <a:t>LED</a:t>
            </a:r>
            <a:r>
              <a:rPr lang="zh-CN" altLang="en-US" sz="2000" dirty="0" smtClean="0">
                <a:solidFill>
                  <a:prstClr val="black"/>
                </a:solidFill>
              </a:rPr>
              <a:t>点阵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3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1800" dirty="0">
                <a:solidFill>
                  <a:prstClr val="black"/>
                </a:solidFill>
              </a:rPr>
              <a:t>SW[0]=</a:t>
            </a:r>
            <a:r>
              <a:rPr lang="en-US" altLang="zh-CN" sz="1800" dirty="0" smtClean="0">
                <a:solidFill>
                  <a:prstClr val="black"/>
                </a:solidFill>
              </a:rPr>
              <a:t>1</a:t>
            </a:r>
            <a:r>
              <a:rPr lang="zh-CN" altLang="en-US" sz="1800" dirty="0" smtClean="0">
                <a:solidFill>
                  <a:prstClr val="black"/>
                </a:solidFill>
              </a:rPr>
              <a:t>时：</a:t>
            </a:r>
            <a:r>
              <a:rPr lang="en-US" altLang="zh-CN" sz="1800" dirty="0" smtClean="0">
                <a:solidFill>
                  <a:prstClr val="black"/>
                </a:solidFill>
              </a:rPr>
              <a:t>SW[1]=1</a:t>
            </a:r>
            <a:r>
              <a:rPr lang="zh-CN" altLang="en-US" sz="1800" dirty="0" smtClean="0">
                <a:solidFill>
                  <a:prstClr val="black"/>
                </a:solidFill>
              </a:rPr>
              <a:t>高</a:t>
            </a:r>
            <a:r>
              <a:rPr lang="en-US" altLang="zh-CN" sz="1800" dirty="0" smtClean="0">
                <a:solidFill>
                  <a:prstClr val="black"/>
                </a:solidFill>
              </a:rPr>
              <a:t>16</a:t>
            </a:r>
            <a:r>
              <a:rPr lang="zh-CN" altLang="en-US" sz="1800" dirty="0" smtClean="0">
                <a:solidFill>
                  <a:prstClr val="black"/>
                </a:solidFill>
              </a:rPr>
              <a:t>位，</a:t>
            </a:r>
            <a:r>
              <a:rPr lang="en-US" altLang="zh-CN" sz="1800" dirty="0" smtClean="0">
                <a:solidFill>
                  <a:prstClr val="black"/>
                </a:solidFill>
              </a:rPr>
              <a:t>SW[1]=0</a:t>
            </a:r>
            <a:r>
              <a:rPr lang="zh-CN" altLang="en-US" sz="1800" dirty="0" smtClean="0">
                <a:solidFill>
                  <a:prstClr val="black"/>
                </a:solidFill>
              </a:rPr>
              <a:t>低</a:t>
            </a:r>
            <a:r>
              <a:rPr lang="en-US" altLang="zh-CN" sz="1800" dirty="0" smtClean="0">
                <a:solidFill>
                  <a:prstClr val="black"/>
                </a:solidFill>
              </a:rPr>
              <a:t>16</a:t>
            </a:r>
            <a:r>
              <a:rPr lang="zh-CN" altLang="en-US" sz="1800" dirty="0" smtClean="0">
                <a:solidFill>
                  <a:prstClr val="black"/>
                </a:solidFill>
              </a:rPr>
              <a:t>位，</a:t>
            </a:r>
            <a:endParaRPr lang="en-US" altLang="zh-CN" sz="18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flash</a:t>
            </a:r>
            <a:r>
              <a:rPr lang="zh-CN" altLang="en-US" sz="2000" dirty="0" smtClean="0">
                <a:solidFill>
                  <a:prstClr val="black"/>
                </a:solidFill>
              </a:rPr>
              <a:t>七码闪烁频率，由通用分频器</a:t>
            </a:r>
            <a:r>
              <a:rPr lang="en-US" altLang="zh-CN" sz="2000" dirty="0" smtClean="0">
                <a:solidFill>
                  <a:prstClr val="black"/>
                </a:solidFill>
              </a:rPr>
              <a:t>U8</a:t>
            </a:r>
            <a:r>
              <a:rPr lang="en-US" altLang="zh-CN" sz="2000" dirty="0">
                <a:solidFill>
                  <a:prstClr val="black"/>
                </a:solidFill>
              </a:rPr>
              <a:t>(</a:t>
            </a:r>
            <a:r>
              <a:rPr lang="en-US" altLang="zh-CN" sz="2000" dirty="0" err="1">
                <a:solidFill>
                  <a:prstClr val="black"/>
                </a:solidFill>
              </a:rPr>
              <a:t>Div</a:t>
            </a:r>
            <a:r>
              <a:rPr lang="en-US" altLang="zh-CN" sz="2000" dirty="0">
                <a:solidFill>
                  <a:prstClr val="black"/>
                </a:solidFill>
              </a:rPr>
              <a:t>[25</a:t>
            </a:r>
            <a:r>
              <a:rPr lang="en-US" altLang="zh-CN" sz="2000" dirty="0" smtClean="0">
                <a:solidFill>
                  <a:prstClr val="black"/>
                </a:solidFill>
              </a:rPr>
              <a:t>])</a:t>
            </a:r>
            <a:r>
              <a:rPr lang="zh-CN" altLang="en-US" sz="2000" dirty="0" smtClean="0">
                <a:solidFill>
                  <a:prstClr val="black"/>
                </a:solidFill>
              </a:rPr>
              <a:t>提供</a:t>
            </a:r>
            <a:r>
              <a:rPr lang="zh-CN" altLang="en-US" sz="2000" dirty="0">
                <a:solidFill>
                  <a:prstClr val="black"/>
                </a:solidFill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</a:rPr>
              <a:t>Start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串行扫描启动，</a:t>
            </a:r>
            <a:r>
              <a:rPr lang="en-US" altLang="zh-CN" sz="2000" dirty="0" smtClean="0">
                <a:solidFill>
                  <a:prstClr val="black"/>
                </a:solidFill>
              </a:rPr>
              <a:t>point</a:t>
            </a:r>
            <a:r>
              <a:rPr lang="zh-CN" altLang="en-US" sz="2000" dirty="0" smtClean="0">
                <a:solidFill>
                  <a:prstClr val="black"/>
                </a:solidFill>
              </a:rPr>
              <a:t>：七段小数点，</a:t>
            </a:r>
            <a:r>
              <a:rPr lang="en-US" altLang="zh-CN" sz="2000" dirty="0" smtClean="0">
                <a:solidFill>
                  <a:prstClr val="black"/>
                </a:solidFill>
              </a:rPr>
              <a:t>LES</a:t>
            </a:r>
            <a:r>
              <a:rPr lang="zh-CN" altLang="en-US" sz="2000" dirty="0" smtClean="0">
                <a:solidFill>
                  <a:prstClr val="black"/>
                </a:solidFill>
              </a:rPr>
              <a:t>：七段码使能，闪烁指示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串行</a:t>
            </a:r>
            <a:r>
              <a:rPr lang="zh-CN" altLang="en-US" sz="2400" dirty="0" smtClean="0">
                <a:solidFill>
                  <a:prstClr val="black"/>
                </a:solidFill>
              </a:rPr>
              <a:t>输出：</a:t>
            </a:r>
            <a:r>
              <a:rPr lang="en-US" altLang="zh-CN" sz="2000" dirty="0" err="1">
                <a:solidFill>
                  <a:prstClr val="black"/>
                </a:solidFill>
              </a:rPr>
              <a:t>s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eg_clk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时钟，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seg_out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串行七段显示数据，</a:t>
            </a:r>
            <a:r>
              <a:rPr lang="en-US" altLang="zh-CN" sz="2000" dirty="0" smtClean="0">
                <a:solidFill>
                  <a:prstClr val="black"/>
                </a:solidFill>
              </a:rPr>
              <a:t>SEG_PEN=</a:t>
            </a:r>
            <a:r>
              <a:rPr lang="zh-CN" altLang="en-US" sz="2000" dirty="0" smtClean="0">
                <a:solidFill>
                  <a:prstClr val="black"/>
                </a:solidFill>
              </a:rPr>
              <a:t>使能，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seg_clrn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清零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核</a:t>
            </a:r>
            <a:r>
              <a:rPr lang="zh-CN" altLang="en-US" sz="2800" dirty="0">
                <a:solidFill>
                  <a:prstClr val="black"/>
                </a:solidFill>
              </a:rPr>
              <a:t>模块符号文档</a:t>
            </a:r>
            <a:r>
              <a:rPr lang="zh-CN" altLang="en-US" sz="2800" dirty="0" smtClean="0">
                <a:solidFill>
                  <a:prstClr val="black"/>
                </a:solidFill>
              </a:rPr>
              <a:t>：</a:t>
            </a:r>
            <a:r>
              <a:rPr lang="en-US" altLang="zh-CN" sz="2600" dirty="0">
                <a:solidFill>
                  <a:prstClr val="black"/>
                </a:solidFill>
              </a:rPr>
              <a:t>SSeg7_Dev.sym</a:t>
            </a:r>
            <a:endParaRPr lang="en-US" altLang="zh-CN" sz="26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由实验二优化扩展，本实验提供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U6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0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582762" y="1070992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七段码显示器</a:t>
            </a:r>
            <a:r>
              <a:rPr lang="en-US" altLang="zh-CN" dirty="0"/>
              <a:t>IP</a:t>
            </a:r>
            <a:r>
              <a:rPr lang="zh-CN" altLang="en-US" dirty="0" smtClean="0"/>
              <a:t>核端口</a:t>
            </a:r>
            <a:r>
              <a:rPr lang="zh-CN" altLang="en-US" dirty="0"/>
              <a:t>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七段码显示器</a:t>
            </a:r>
            <a:r>
              <a:rPr lang="en-US" altLang="zh-CN" sz="2800" dirty="0">
                <a:solidFill>
                  <a:schemeClr val="tx1"/>
                </a:solidFill>
              </a:rPr>
              <a:t>IP</a:t>
            </a:r>
            <a:r>
              <a:rPr lang="zh-CN" altLang="en-US" sz="2800" dirty="0" smtClean="0">
                <a:solidFill>
                  <a:schemeClr val="tx1"/>
                </a:solidFill>
              </a:rPr>
              <a:t>核端口信号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</a:t>
            </a:r>
            <a:r>
              <a:rPr lang="zh-CN" altLang="en-US" sz="2400" dirty="0" smtClean="0">
                <a:solidFill>
                  <a:prstClr val="black"/>
                </a:solidFill>
              </a:rPr>
              <a:t>文档</a:t>
            </a:r>
            <a:endParaRPr lang="en-US" altLang="zh-CN" sz="2200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46389" y="2492896"/>
            <a:ext cx="7315200" cy="3390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9552" y="2973338"/>
            <a:ext cx="2561238" cy="243001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LED</a:t>
            </a:r>
            <a:r>
              <a:rPr lang="zh-CN" altLang="en-US" dirty="0" smtClean="0"/>
              <a:t>并行显示模块</a:t>
            </a:r>
            <a:r>
              <a:rPr lang="en-US" altLang="zh-CN" dirty="0" smtClean="0"/>
              <a:t>M6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SPIO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1087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15</a:t>
            </a:r>
            <a:r>
              <a:rPr lang="zh-CN" altLang="en-US" sz="2800" dirty="0" smtClean="0">
                <a:solidFill>
                  <a:prstClr val="black"/>
                </a:solidFill>
              </a:rPr>
              <a:t>位</a:t>
            </a:r>
            <a:r>
              <a:rPr lang="en-US" altLang="zh-CN" sz="2800" dirty="0" smtClean="0">
                <a:solidFill>
                  <a:prstClr val="black"/>
                </a:solidFill>
              </a:rPr>
              <a:t>LED</a:t>
            </a:r>
            <a:r>
              <a:rPr lang="zh-CN" altLang="en-US" sz="2800" dirty="0" smtClean="0">
                <a:solidFill>
                  <a:prstClr val="black"/>
                </a:solidFill>
              </a:rPr>
              <a:t>指示灯控制</a:t>
            </a:r>
            <a:r>
              <a:rPr lang="en-US" altLang="zh-CN" sz="2800" dirty="0" smtClean="0">
                <a:solidFill>
                  <a:prstClr val="black"/>
                </a:solidFill>
              </a:rPr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IP Core</a:t>
            </a:r>
            <a:r>
              <a:rPr lang="en-US" altLang="zh-CN" sz="2800" dirty="0">
                <a:solidFill>
                  <a:prstClr val="black"/>
                </a:solidFill>
              </a:rPr>
              <a:t>)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逻辑实验的</a:t>
            </a:r>
            <a:r>
              <a:rPr lang="zh-CN" altLang="en-US" sz="2400" dirty="0" smtClean="0">
                <a:solidFill>
                  <a:prstClr val="black"/>
                </a:solidFill>
              </a:rPr>
              <a:t>输出</a:t>
            </a:r>
            <a:r>
              <a:rPr lang="en-US" altLang="zh-CN" sz="2400" dirty="0" smtClean="0">
                <a:solidFill>
                  <a:prstClr val="black"/>
                </a:solidFill>
              </a:rPr>
              <a:t>LED</a:t>
            </a:r>
            <a:r>
              <a:rPr lang="zh-CN" altLang="en-US" sz="2400" dirty="0" smtClean="0">
                <a:solidFill>
                  <a:prstClr val="black"/>
                </a:solidFill>
              </a:rPr>
              <a:t>显示模块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相当于通用输入输出接口：</a:t>
            </a:r>
            <a:r>
              <a:rPr lang="en-US" altLang="zh-CN" sz="2000" dirty="0" smtClean="0">
                <a:solidFill>
                  <a:prstClr val="black"/>
                </a:solidFill>
              </a:rPr>
              <a:t>GPIO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smtClean="0">
                <a:solidFill>
                  <a:prstClr val="black"/>
                </a:solidFill>
              </a:rPr>
              <a:t>15</a:t>
            </a:r>
            <a:r>
              <a:rPr lang="zh-CN" altLang="en-US" sz="2000" dirty="0" smtClean="0">
                <a:solidFill>
                  <a:prstClr val="black"/>
                </a:solidFill>
              </a:rPr>
              <a:t>位用于</a:t>
            </a:r>
            <a:r>
              <a:rPr lang="en-US" altLang="zh-CN" sz="2000" dirty="0" smtClean="0">
                <a:solidFill>
                  <a:prstClr val="black"/>
                </a:solidFill>
              </a:rPr>
              <a:t>LED</a:t>
            </a:r>
            <a:r>
              <a:rPr lang="zh-CN" altLang="en-US" sz="2000" dirty="0" smtClean="0">
                <a:solidFill>
                  <a:prstClr val="black"/>
                </a:solidFill>
              </a:rPr>
              <a:t>指示控制，其余用于扩展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器件编号改为</a:t>
            </a:r>
            <a:r>
              <a:rPr lang="en-US" altLang="zh-CN" sz="32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endParaRPr lang="en-US" altLang="zh-CN" sz="3200" b="1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 smtClean="0">
                <a:solidFill>
                  <a:prstClr val="black"/>
                </a:solidFill>
              </a:rPr>
              <a:t>本</a:t>
            </a:r>
            <a:r>
              <a:rPr lang="zh-CN" altLang="en-US" sz="2400" dirty="0">
                <a:solidFill>
                  <a:prstClr val="black"/>
                </a:solidFill>
              </a:rPr>
              <a:t>课程用于调试显示和</a:t>
            </a:r>
            <a:r>
              <a:rPr lang="en-US" altLang="zh-CN" sz="2400" dirty="0">
                <a:solidFill>
                  <a:prstClr val="black"/>
                </a:solidFill>
              </a:rPr>
              <a:t>CPU</a:t>
            </a:r>
            <a:r>
              <a:rPr lang="zh-CN" altLang="en-US" sz="2400" dirty="0">
                <a:solidFill>
                  <a:prstClr val="black"/>
                </a:solidFill>
              </a:rPr>
              <a:t>的简单外设</a:t>
            </a:r>
            <a:endParaRPr lang="zh-CN" altLang="en-US" sz="24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 smtClean="0">
                <a:solidFill>
                  <a:prstClr val="black"/>
                </a:solidFill>
              </a:rPr>
              <a:t>基本功</a:t>
            </a:r>
            <a:r>
              <a:rPr lang="zh-CN" altLang="en-US" sz="2800" dirty="0">
                <a:solidFill>
                  <a:prstClr val="black"/>
                </a:solidFill>
              </a:rPr>
              <a:t>能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输入</a:t>
            </a:r>
            <a:r>
              <a:rPr lang="en-US" altLang="zh-CN" sz="2400" dirty="0">
                <a:solidFill>
                  <a:prstClr val="black"/>
                </a:solidFill>
              </a:rPr>
              <a:t>32</a:t>
            </a:r>
            <a:r>
              <a:rPr lang="zh-CN" altLang="en-US" sz="2400" dirty="0">
                <a:solidFill>
                  <a:prstClr val="black"/>
                </a:solidFill>
              </a:rPr>
              <a:t>位二进制数据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400" dirty="0" err="1" smtClean="0">
                <a:solidFill>
                  <a:prstClr val="black"/>
                </a:solidFill>
              </a:rPr>
              <a:t>P_Data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clk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时钟，</a:t>
            </a:r>
            <a:r>
              <a:rPr lang="en-US" altLang="zh-CN" sz="2000" dirty="0" smtClean="0">
                <a:solidFill>
                  <a:prstClr val="black"/>
                </a:solidFill>
              </a:rPr>
              <a:t>EN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使</a:t>
            </a:r>
            <a:r>
              <a:rPr lang="zh-CN" altLang="en-US" sz="2000" dirty="0">
                <a:solidFill>
                  <a:prstClr val="black"/>
                </a:solidFill>
              </a:rPr>
              <a:t>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smtClean="0">
                <a:solidFill>
                  <a:prstClr val="black"/>
                </a:solidFill>
              </a:rPr>
              <a:t>Start</a:t>
            </a:r>
            <a:r>
              <a:rPr lang="zh-CN" altLang="en-US" sz="2000" dirty="0" smtClean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</a:rPr>
              <a:t>串行扫描启动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rst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复位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串行输出</a:t>
            </a:r>
            <a:r>
              <a:rPr lang="zh-CN" altLang="en-US" sz="2400" dirty="0" smtClean="0">
                <a:solidFill>
                  <a:prstClr val="black"/>
                </a:solidFill>
              </a:rPr>
              <a:t>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led_clk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时钟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led_sout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串行</a:t>
            </a:r>
            <a:r>
              <a:rPr lang="zh-CN" altLang="en-US" sz="2000" dirty="0">
                <a:solidFill>
                  <a:prstClr val="black"/>
                </a:solidFill>
              </a:rPr>
              <a:t>输出</a:t>
            </a:r>
            <a:r>
              <a:rPr lang="zh-CN" altLang="en-US" sz="2000" dirty="0" smtClean="0">
                <a:solidFill>
                  <a:prstClr val="black"/>
                </a:solidFill>
              </a:rPr>
              <a:t>数据，</a:t>
            </a:r>
            <a:r>
              <a:rPr lang="en-US" altLang="zh-CN" sz="2000" dirty="0" smtClean="0">
                <a:solidFill>
                  <a:prstClr val="black"/>
                </a:solidFill>
              </a:rPr>
              <a:t>LED_PEN</a:t>
            </a:r>
            <a:r>
              <a:rPr lang="en-US" altLang="zh-CN" sz="2000" dirty="0">
                <a:solidFill>
                  <a:prstClr val="black"/>
                </a:solidFill>
              </a:rPr>
              <a:t>=</a:t>
            </a:r>
            <a:r>
              <a:rPr lang="zh-CN" altLang="en-US" sz="2000" dirty="0">
                <a:solidFill>
                  <a:prstClr val="black"/>
                </a:solidFill>
              </a:rPr>
              <a:t>使能</a:t>
            </a:r>
            <a:r>
              <a:rPr lang="zh-CN" altLang="en-US" sz="2000" dirty="0" smtClean="0">
                <a:solidFill>
                  <a:prstClr val="black"/>
                </a:solidFill>
              </a:rPr>
              <a:t>，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led_clrn</a:t>
            </a:r>
            <a:r>
              <a:rPr lang="en-US" altLang="zh-CN" sz="2000" dirty="0" smtClean="0">
                <a:solidFill>
                  <a:prstClr val="black"/>
                </a:solidFill>
              </a:rPr>
              <a:t>=</a:t>
            </a:r>
            <a:r>
              <a:rPr lang="zh-CN" altLang="en-US" sz="2000" dirty="0" smtClean="0">
                <a:solidFill>
                  <a:prstClr val="black"/>
                </a:solidFill>
              </a:rPr>
              <a:t>清零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prstClr val="black"/>
                </a:solidFill>
              </a:rPr>
              <a:t>并行输出：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LED_out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err="1" smtClean="0">
                <a:solidFill>
                  <a:prstClr val="black"/>
                </a:solidFill>
              </a:rPr>
              <a:t>counter_set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dirty="0" smtClean="0">
                <a:solidFill>
                  <a:prstClr val="black"/>
                </a:solidFill>
              </a:rPr>
              <a:t>GPIOf0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prstClr val="black"/>
                </a:solidFill>
              </a:rPr>
              <a:t>核模块符号文档：</a:t>
            </a:r>
            <a:r>
              <a:rPr lang="en-US" altLang="zh-CN" sz="2600" dirty="0" err="1" smtClean="0">
                <a:solidFill>
                  <a:prstClr val="black"/>
                </a:solidFill>
              </a:rPr>
              <a:t>SPIO.sym</a:t>
            </a:r>
            <a:endParaRPr lang="en-US" altLang="zh-CN" sz="26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本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实验提供</a:t>
            </a:r>
            <a:r>
              <a:rPr lang="en-US" altLang="zh-CN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U7</a:t>
            </a:r>
            <a:r>
              <a:rPr lang="zh-CN" altLang="en-US" sz="20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IP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核</a:t>
            </a:r>
            <a:endParaRPr lang="en-US" altLang="zh-CN" sz="20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40152" y="1070992"/>
            <a:ext cx="3145520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LED</a:t>
            </a:r>
            <a:r>
              <a:rPr lang="zh-CN" altLang="en-US" dirty="0"/>
              <a:t>并行显示模块</a:t>
            </a:r>
            <a:r>
              <a:rPr lang="en-US" altLang="zh-CN" dirty="0" smtClean="0"/>
              <a:t>IP</a:t>
            </a:r>
            <a:r>
              <a:rPr lang="zh-CN" altLang="en-US" dirty="0"/>
              <a:t>核端口信号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982" y="1124744"/>
            <a:ext cx="8229600" cy="4968552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800" dirty="0" smtClean="0">
                <a:solidFill>
                  <a:prstClr val="black"/>
                </a:solidFill>
              </a:rPr>
              <a:t>PIO/LED-GPIO IP</a:t>
            </a:r>
            <a:r>
              <a:rPr lang="zh-CN" altLang="en-US" sz="2800" dirty="0">
                <a:solidFill>
                  <a:prstClr val="black"/>
                </a:solidFill>
              </a:rPr>
              <a:t>核端口信号</a:t>
            </a:r>
            <a:endParaRPr lang="en-US" altLang="zh-CN" sz="2800" dirty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>
                <a:solidFill>
                  <a:prstClr val="black"/>
                </a:solidFill>
              </a:rPr>
              <a:t>可作为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核调用空文档：端口文档</a:t>
            </a:r>
            <a:endParaRPr lang="en-US" altLang="zh-CN" sz="2200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5536" y="2060848"/>
            <a:ext cx="7509520" cy="2906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74638" y="4365104"/>
            <a:ext cx="3145520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3000"/>
              </a:lnSpc>
            </a:pPr>
            <a:r>
              <a:rPr lang="zh-CN" altLang="en-US" dirty="0" smtClean="0"/>
              <a:t>只读存储</a:t>
            </a:r>
            <a:r>
              <a:rPr lang="zh-CN" altLang="en-US" dirty="0"/>
              <a:t>器</a:t>
            </a:r>
            <a:r>
              <a:rPr lang="en-US" altLang="zh-CN" dirty="0" smtClean="0"/>
              <a:t>IP</a:t>
            </a:r>
            <a:r>
              <a:rPr lang="zh-CN" altLang="en-US" dirty="0" smtClean="0"/>
              <a:t>核</a:t>
            </a:r>
            <a:r>
              <a:rPr lang="en-US" altLang="zh-CN" dirty="0" smtClean="0"/>
              <a:t>M14-1</a:t>
            </a:r>
            <a:r>
              <a:rPr lang="zh-CN" altLang="en-US" dirty="0" smtClean="0"/>
              <a:t>优化：</a:t>
            </a:r>
            <a:br>
              <a:rPr lang="en-US" altLang="zh-CN" dirty="0" smtClean="0"/>
            </a:br>
            <a:r>
              <a:rPr lang="en-US" altLang="zh-CN" dirty="0" smtClean="0"/>
              <a:t>						</a:t>
            </a:r>
            <a:r>
              <a:rPr lang="en-US" altLang="zh-CN" sz="3100" dirty="0" smtClean="0">
                <a:solidFill>
                  <a:srgbClr val="FF0000"/>
                </a:solidFill>
              </a:rPr>
              <a:t>ROM_32_32</a:t>
            </a:r>
            <a:endParaRPr lang="zh-CN" altLang="en-US" sz="3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400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只读存储器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用于</a:t>
            </a:r>
            <a:r>
              <a:rPr lang="en-US" altLang="zh-CN" sz="2200" dirty="0" smtClean="0"/>
              <a:t>CPU</a:t>
            </a:r>
            <a:r>
              <a:rPr lang="zh-CN" altLang="en-US" sz="2200" dirty="0" smtClean="0"/>
              <a:t>应用的代码存储器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逻辑实验</a:t>
            </a:r>
            <a:r>
              <a:rPr lang="en-US" altLang="zh-CN" sz="2200" dirty="0" smtClean="0"/>
              <a:t>M14-1</a:t>
            </a:r>
            <a:r>
              <a:rPr lang="zh-CN" altLang="en-US" sz="2200" dirty="0" smtClean="0"/>
              <a:t>模块优化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模块名改为</a:t>
            </a:r>
            <a:r>
              <a:rPr lang="en-US" altLang="zh-CN" sz="2200" dirty="0" smtClean="0"/>
              <a:t>ROM_B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器件编号改为</a:t>
            </a:r>
            <a:r>
              <a:rPr lang="en-US" altLang="zh-CN" sz="2200" dirty="0" smtClean="0"/>
              <a:t>U2</a:t>
            </a:r>
            <a:endParaRPr lang="en-US" altLang="zh-CN" sz="2200" dirty="0" smtClean="0"/>
          </a:p>
          <a:p>
            <a:pPr lvl="0">
              <a:spcBef>
                <a:spcPts val="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容量：</a:t>
            </a:r>
            <a:r>
              <a:rPr lang="en-US" altLang="zh-CN" sz="2200" dirty="0" smtClean="0"/>
              <a:t>1024×32bit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用</a:t>
            </a:r>
            <a:r>
              <a:rPr lang="en-US" altLang="zh-CN" sz="2200" dirty="0" smtClean="0"/>
              <a:t>FPGA</a:t>
            </a:r>
            <a:r>
              <a:rPr lang="zh-CN" altLang="en-US" sz="2200" dirty="0" smtClean="0"/>
              <a:t>内部存储器实现</a:t>
            </a:r>
            <a:endParaRPr lang="en-US" altLang="zh-CN" sz="2200" dirty="0" smtClean="0"/>
          </a:p>
          <a:p>
            <a:pPr lvl="2">
              <a:spcBef>
                <a:spcPts val="0"/>
              </a:spcBef>
            </a:pPr>
            <a:r>
              <a:rPr lang="en-US" altLang="zh-CN" sz="2200" dirty="0" smtClean="0"/>
              <a:t>Block Memory Generator</a:t>
            </a:r>
            <a:r>
              <a:rPr lang="zh-CN" altLang="en-US" sz="2200" dirty="0" smtClean="0"/>
              <a:t>或</a:t>
            </a:r>
            <a:r>
              <a:rPr lang="en-US" altLang="zh-CN" sz="2200" dirty="0" smtClean="0"/>
              <a:t>Distributed Memory Generator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核模块符号文档：</a:t>
            </a:r>
            <a:r>
              <a:rPr lang="en-US" altLang="zh-CN" sz="2200" dirty="0" err="1" smtClean="0"/>
              <a:t>ROM_B.sym</a:t>
            </a:r>
            <a:endParaRPr lang="en-US" altLang="zh-CN" sz="2200" dirty="0" smtClean="0"/>
          </a:p>
          <a:p>
            <a:pPr lvl="2">
              <a:spcBef>
                <a:spcPts val="0"/>
              </a:spcBef>
            </a:pPr>
            <a:r>
              <a:rPr lang="zh-CN" altLang="en-US" sz="1800" dirty="0" smtClean="0"/>
              <a:t>自动生成符号不规则，需要修整</a:t>
            </a:r>
            <a:endParaRPr lang="en-US" altLang="zh-CN" sz="1800" dirty="0" smtClean="0"/>
          </a:p>
          <a:p>
            <a:pPr lvl="1">
              <a:spcBef>
                <a:spcPts val="0"/>
              </a:spcBef>
            </a:pPr>
            <a:r>
              <a:rPr lang="en-US" altLang="zh-CN" sz="2200" dirty="0" smtClean="0"/>
              <a:t>ROM</a:t>
            </a:r>
            <a:r>
              <a:rPr lang="zh-CN" altLang="en-US" sz="2200" dirty="0" smtClean="0"/>
              <a:t>初始化文档暂时不变</a:t>
            </a:r>
            <a:endParaRPr lang="en-US" altLang="zh-CN" sz="2200" b="1" dirty="0" smtClean="0">
              <a:solidFill>
                <a:srgbClr val="FF0000"/>
              </a:solidFill>
            </a:endParaRPr>
          </a:p>
          <a:p>
            <a:pPr>
              <a:spcBef>
                <a:spcPts val="20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用</a:t>
            </a:r>
            <a:r>
              <a:rPr lang="en-US" altLang="zh-CN" sz="2800" dirty="0">
                <a:solidFill>
                  <a:schemeClr val="tx1"/>
                </a:solidFill>
              </a:rPr>
              <a:t>ISE</a:t>
            </a:r>
            <a:r>
              <a:rPr lang="zh-CN" altLang="en-US" sz="2800" dirty="0">
                <a:solidFill>
                  <a:schemeClr val="tx1"/>
                </a:solidFill>
              </a:rPr>
              <a:t>工具生成固核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zh-CN" altLang="en-US" sz="2200" dirty="0"/>
              <a:t>用</a:t>
            </a:r>
            <a:r>
              <a:rPr lang="en-US" altLang="zh-CN" sz="2200" dirty="0" smtClean="0"/>
              <a:t>IP Core Generator</a:t>
            </a:r>
            <a:r>
              <a:rPr lang="zh-CN" altLang="en-US" sz="2200" dirty="0" smtClean="0"/>
              <a:t>向导生成</a:t>
            </a:r>
            <a:endParaRPr lang="en-US" altLang="zh-CN" sz="22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zh-CN" altLang="en-US" sz="2200" dirty="0"/>
              <a:t>核调用模块</a:t>
            </a:r>
            <a:r>
              <a:rPr lang="en-US" altLang="zh-CN" sz="2200" dirty="0" err="1" smtClean="0"/>
              <a:t>ROM_B.xco</a:t>
            </a:r>
            <a:endParaRPr lang="en-US" altLang="zh-CN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37515" y="1734118"/>
            <a:ext cx="2062969" cy="12192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04935" y="3018274"/>
            <a:ext cx="39281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用</a:t>
            </a:r>
            <a:r>
              <a:rPr lang="en-US" altLang="zh-CN" sz="2000" dirty="0" smtClean="0">
                <a:solidFill>
                  <a:srgbClr val="FF0000"/>
                </a:solidFill>
              </a:rPr>
              <a:t>Distributed </a:t>
            </a:r>
            <a:r>
              <a:rPr lang="en-US" altLang="zh-CN" sz="2000" dirty="0">
                <a:solidFill>
                  <a:srgbClr val="FF0000"/>
                </a:solidFill>
              </a:rPr>
              <a:t>Memory </a:t>
            </a:r>
            <a:r>
              <a:rPr lang="zh-CN" altLang="en-US" sz="2000" dirty="0" smtClean="0">
                <a:solidFill>
                  <a:srgbClr val="FF0000"/>
                </a:solidFill>
              </a:rPr>
              <a:t>没有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clk</a:t>
            </a:r>
            <a:r>
              <a:rPr lang="zh-CN" altLang="en-US" sz="2000" dirty="0" smtClean="0">
                <a:solidFill>
                  <a:srgbClr val="FF0000"/>
                </a:solidFill>
              </a:rPr>
              <a:t>信号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需要编辑删除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clka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引脚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8394304" cy="954360"/>
          </a:xfrm>
        </p:spPr>
        <p:txBody>
          <a:bodyPr>
            <a:normAutofit/>
          </a:bodyPr>
          <a:lstStyle/>
          <a:p>
            <a:pPr lvl="1" algn="l"/>
            <a:r>
              <a:rPr lang="en-US" altLang="zh-CN" sz="4000" b="1" kern="12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ROM_B</a:t>
            </a:r>
            <a:r>
              <a:rPr lang="zh-CN" altLang="en-US" sz="4000" b="1" kern="12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调用端口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信号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2582"/>
            <a:ext cx="8352928" cy="4968552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ROM</a:t>
            </a:r>
            <a:r>
              <a:rPr lang="zh-CN" altLang="en-US" sz="2800" dirty="0">
                <a:solidFill>
                  <a:schemeClr val="tx1"/>
                </a:solidFill>
              </a:rPr>
              <a:t>调用接口信号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400050" lvl="1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ROM_B 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U2</a:t>
            </a:r>
            <a:r>
              <a:rPr lang="en-US" altLang="zh-CN" sz="2000" dirty="0" smtClean="0"/>
              <a:t> ( .</a:t>
            </a:r>
            <a:r>
              <a:rPr lang="en-US" altLang="zh-CN" sz="2000" dirty="0" err="1" smtClean="0"/>
              <a:t>clka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clk_m</a:t>
            </a:r>
            <a:r>
              <a:rPr lang="en-US" altLang="zh-CN" sz="2000" dirty="0" smtClean="0"/>
              <a:t>), 		//</a:t>
            </a:r>
            <a:r>
              <a:rPr lang="zh-CN" altLang="en-US" sz="2000" dirty="0" smtClean="0"/>
              <a:t>存储器</a:t>
            </a:r>
            <a:r>
              <a:rPr lang="zh-CN" altLang="en-US" sz="2000" dirty="0"/>
              <a:t>时钟，主板时钟取反</a:t>
            </a:r>
            <a:endParaRPr lang="en-US" altLang="zh-CN" sz="2000" dirty="0"/>
          </a:p>
          <a:p>
            <a:pPr marL="400050" lvl="1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  </a:t>
            </a:r>
            <a:r>
              <a:rPr lang="en-US" altLang="zh-CN" sz="2000" dirty="0" smtClean="0"/>
              <a:t>		.</a:t>
            </a:r>
            <a:r>
              <a:rPr lang="en-US" altLang="zh-CN" sz="2000" dirty="0" err="1" smtClean="0"/>
              <a:t>addra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addra</a:t>
            </a:r>
            <a:r>
              <a:rPr lang="en-US" altLang="zh-CN" sz="2000" dirty="0" smtClean="0"/>
              <a:t>), 		// </a:t>
            </a:r>
            <a:r>
              <a:rPr lang="zh-CN" altLang="en-US" sz="2000" dirty="0" smtClean="0"/>
              <a:t>通用分频器输出</a:t>
            </a:r>
            <a:endParaRPr lang="en-US" altLang="zh-CN" sz="2000" dirty="0"/>
          </a:p>
          <a:p>
            <a:pPr marL="400050" lvl="1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		.</a:t>
            </a:r>
            <a:r>
              <a:rPr lang="en-US" altLang="zh-CN" sz="2000" dirty="0" err="1" smtClean="0"/>
              <a:t>douta</a:t>
            </a:r>
            <a:r>
              <a:rPr lang="en-US" altLang="zh-CN" sz="2000" dirty="0" smtClean="0"/>
              <a:t>(disp6) 		// ROM</a:t>
            </a:r>
            <a:r>
              <a:rPr lang="zh-CN" altLang="en-US" sz="2000" dirty="0" smtClean="0"/>
              <a:t>输出，至</a:t>
            </a:r>
            <a:r>
              <a:rPr lang="en-US" altLang="zh-CN" sz="2000" dirty="0"/>
              <a:t>M5</a:t>
            </a:r>
            <a:r>
              <a:rPr lang="zh-CN" altLang="en-US" sz="2000" dirty="0"/>
              <a:t>显示通道</a:t>
            </a:r>
            <a:r>
              <a:rPr lang="en-US" altLang="zh-CN" sz="2000" dirty="0"/>
              <a:t>7</a:t>
            </a:r>
            <a:endParaRPr lang="en-US" altLang="zh-CN" sz="2000" dirty="0"/>
          </a:p>
          <a:p>
            <a:pPr marL="400050" lvl="1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 smtClean="0"/>
              <a:t>	             );</a:t>
            </a:r>
            <a:endParaRPr lang="en-US" altLang="zh-CN" sz="2000" dirty="0" smtClean="0"/>
          </a:p>
          <a:p>
            <a:pPr marL="0" lvl="0" indent="0" algn="ctr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b="0" dirty="0" err="1">
                <a:solidFill>
                  <a:prstClr val="black"/>
                </a:solidFill>
              </a:rPr>
              <a:t>addra</a:t>
            </a:r>
            <a:r>
              <a:rPr lang="en-US" altLang="zh-CN" sz="2400" b="0" dirty="0">
                <a:solidFill>
                  <a:prstClr val="black"/>
                </a:solidFill>
              </a:rPr>
              <a:t>={N0,N0,N0,N0,N0,SW(3),</a:t>
            </a:r>
            <a:r>
              <a:rPr lang="en-US" altLang="zh-CN" sz="2400" b="0" dirty="0" err="1" smtClean="0">
                <a:solidFill>
                  <a:prstClr val="black"/>
                </a:solidFill>
              </a:rPr>
              <a:t>clk_div</a:t>
            </a:r>
            <a:r>
              <a:rPr lang="en-US" altLang="zh-CN" sz="2400" b="0" dirty="0" smtClean="0">
                <a:solidFill>
                  <a:prstClr val="black"/>
                </a:solidFill>
              </a:rPr>
              <a:t>(27:24)}</a:t>
            </a:r>
            <a:endParaRPr lang="en-US" altLang="zh-CN" sz="2400" b="0" dirty="0">
              <a:solidFill>
                <a:prstClr val="black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endParaRPr lang="en-US" altLang="zh-CN" sz="2000" dirty="0" smtClean="0"/>
          </a:p>
          <a:p>
            <a:pPr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图形输入调用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en-US" altLang="zh-CN" sz="2400" dirty="0" err="1" smtClean="0"/>
              <a:t>ROM_B.sym</a:t>
            </a:r>
            <a:endParaRPr lang="en-US" altLang="zh-CN" sz="2400" dirty="0" smtClean="0"/>
          </a:p>
          <a:p>
            <a:pPr lvl="1"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8085584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随机存储器</a:t>
            </a:r>
            <a:r>
              <a:rPr lang="en-US" altLang="zh-CN" dirty="0" smtClean="0"/>
              <a:t>IP</a:t>
            </a:r>
            <a:r>
              <a:rPr lang="zh-CN" altLang="en-US" dirty="0" smtClean="0"/>
              <a:t>核</a:t>
            </a:r>
            <a:r>
              <a:rPr lang="en-US" altLang="zh-CN" dirty="0" smtClean="0"/>
              <a:t>M14-2</a:t>
            </a:r>
            <a:r>
              <a:rPr lang="zh-CN" altLang="en-US" dirty="0" smtClean="0"/>
              <a:t>优化：</a:t>
            </a:r>
            <a:r>
              <a:rPr lang="en-US" altLang="zh-CN" sz="3100" dirty="0" smtClean="0">
                <a:solidFill>
                  <a:srgbClr val="FF0000"/>
                </a:solidFill>
              </a:rPr>
              <a:t>RAM_32_32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随机存储器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用于</a:t>
            </a:r>
            <a:r>
              <a:rPr lang="en-US" altLang="zh-CN" sz="2200" dirty="0"/>
              <a:t>CPU</a:t>
            </a:r>
            <a:r>
              <a:rPr lang="zh-CN" altLang="en-US" sz="2200" dirty="0"/>
              <a:t>应用</a:t>
            </a:r>
            <a:r>
              <a:rPr lang="zh-CN" altLang="en-US" sz="2200" dirty="0" smtClean="0"/>
              <a:t>的</a:t>
            </a:r>
            <a:r>
              <a:rPr lang="zh-CN" altLang="en-US" sz="2200" dirty="0"/>
              <a:t>数据</a:t>
            </a:r>
            <a:r>
              <a:rPr lang="zh-CN" altLang="en-US" sz="2200" dirty="0" smtClean="0"/>
              <a:t>或代码存储器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逻辑</a:t>
            </a:r>
            <a:r>
              <a:rPr lang="zh-CN" altLang="en-US" sz="2200" dirty="0" smtClean="0"/>
              <a:t>实验</a:t>
            </a:r>
            <a:r>
              <a:rPr lang="en-US" altLang="zh-CN" sz="2200" dirty="0" smtClean="0"/>
              <a:t>U14-2</a:t>
            </a:r>
            <a:r>
              <a:rPr lang="zh-CN" altLang="en-US" sz="2200" dirty="0" smtClean="0"/>
              <a:t>模块优化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模块名改为</a:t>
            </a:r>
            <a:r>
              <a:rPr lang="en-US" altLang="zh-CN" sz="2200" dirty="0" smtClean="0"/>
              <a:t>RAM_B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器件编号改为</a:t>
            </a:r>
            <a:r>
              <a:rPr lang="en-US" altLang="zh-CN" sz="2200" dirty="0" smtClean="0"/>
              <a:t>U3</a:t>
            </a:r>
            <a:endParaRPr lang="en-US" altLang="zh-CN" sz="2200" dirty="0"/>
          </a:p>
          <a:p>
            <a:pPr lvl="0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基本功能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容量：</a:t>
            </a:r>
            <a:r>
              <a:rPr lang="en-US" altLang="zh-CN" sz="2200" dirty="0"/>
              <a:t>1024×32bit</a:t>
            </a:r>
            <a:endParaRPr lang="en-US" altLang="zh-CN" sz="2200" dirty="0"/>
          </a:p>
          <a:p>
            <a:pPr lvl="1">
              <a:spcBef>
                <a:spcPts val="0"/>
              </a:spcBef>
            </a:pPr>
            <a:r>
              <a:rPr lang="zh-CN" altLang="en-US" sz="2200" dirty="0"/>
              <a:t>用</a:t>
            </a:r>
            <a:r>
              <a:rPr lang="en-US" altLang="zh-CN" sz="2200" dirty="0"/>
              <a:t>FPGA</a:t>
            </a:r>
            <a:r>
              <a:rPr lang="zh-CN" altLang="en-US" sz="2200" dirty="0"/>
              <a:t>内部存储器实现</a:t>
            </a:r>
            <a:endParaRPr lang="en-US" altLang="zh-CN" sz="2200" dirty="0"/>
          </a:p>
          <a:p>
            <a:pPr lvl="2">
              <a:spcBef>
                <a:spcPts val="0"/>
              </a:spcBef>
            </a:pPr>
            <a:r>
              <a:rPr lang="en-US" altLang="zh-CN" sz="2200" dirty="0"/>
              <a:t>Block Memory </a:t>
            </a:r>
            <a:r>
              <a:rPr lang="en-US" altLang="zh-CN" sz="2200" dirty="0" smtClean="0"/>
              <a:t>Generator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r>
              <a:rPr lang="zh-CN" altLang="en-US" sz="2200" dirty="0" smtClean="0"/>
              <a:t>核模块符号文档：</a:t>
            </a:r>
            <a:r>
              <a:rPr lang="en-US" altLang="zh-CN" sz="2200" dirty="0" err="1" smtClean="0"/>
              <a:t>RAM_B.sym</a:t>
            </a:r>
            <a:endParaRPr lang="en-US" altLang="zh-CN" sz="2200" dirty="0" smtClean="0"/>
          </a:p>
          <a:p>
            <a:pPr lvl="2">
              <a:spcBef>
                <a:spcPts val="0"/>
              </a:spcBef>
            </a:pPr>
            <a:r>
              <a:rPr lang="zh-CN" altLang="en-US" sz="1800" dirty="0" smtClean="0"/>
              <a:t>自动</a:t>
            </a:r>
            <a:r>
              <a:rPr lang="zh-CN" altLang="en-US" sz="1800" dirty="0"/>
              <a:t>生成符号不规则，需要修整</a:t>
            </a:r>
            <a:endParaRPr lang="en-US" altLang="zh-CN" sz="1800" dirty="0"/>
          </a:p>
          <a:p>
            <a:pPr lvl="1">
              <a:spcBef>
                <a:spcPts val="0"/>
              </a:spcBef>
            </a:pPr>
            <a:r>
              <a:rPr lang="en-US" altLang="zh-CN" sz="2200" dirty="0" smtClean="0"/>
              <a:t>RAM</a:t>
            </a:r>
            <a:r>
              <a:rPr lang="zh-CN" altLang="en-US" sz="2200" dirty="0"/>
              <a:t>初始化</a:t>
            </a:r>
            <a:r>
              <a:rPr lang="zh-CN" altLang="en-US" sz="2200" dirty="0" smtClean="0"/>
              <a:t>文档无</a:t>
            </a:r>
            <a:endParaRPr lang="en-US" altLang="zh-CN" sz="22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用</a:t>
            </a:r>
            <a:r>
              <a:rPr lang="en-US" altLang="zh-CN" sz="2800" dirty="0">
                <a:solidFill>
                  <a:schemeClr val="tx1"/>
                </a:solidFill>
              </a:rPr>
              <a:t>ISE</a:t>
            </a:r>
            <a:r>
              <a:rPr lang="zh-CN" altLang="en-US" sz="2800" dirty="0">
                <a:solidFill>
                  <a:schemeClr val="tx1"/>
                </a:solidFill>
              </a:rPr>
              <a:t>工具生成固核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zh-CN" altLang="en-US" sz="2200" dirty="0"/>
              <a:t>用</a:t>
            </a:r>
            <a:r>
              <a:rPr lang="en-US" altLang="zh-CN" sz="2200" dirty="0" smtClean="0"/>
              <a:t>IP Core Generator</a:t>
            </a:r>
            <a:r>
              <a:rPr lang="zh-CN" altLang="en-US" sz="2200" dirty="0" smtClean="0"/>
              <a:t>向导生成</a:t>
            </a:r>
            <a:endParaRPr lang="en-US" altLang="zh-CN" sz="2200" dirty="0" smtClean="0"/>
          </a:p>
          <a:p>
            <a:pPr lvl="1">
              <a:lnSpc>
                <a:spcPts val="2000"/>
              </a:lnSpc>
              <a:spcBef>
                <a:spcPts val="0"/>
              </a:spcBef>
            </a:pPr>
            <a:r>
              <a:rPr lang="zh-CN" altLang="en-US" sz="2200" dirty="0" smtClean="0"/>
              <a:t>核调用模块</a:t>
            </a:r>
            <a:r>
              <a:rPr lang="en-US" altLang="zh-CN" sz="2200" dirty="0" err="1" smtClean="0"/>
              <a:t>RAM_B.xco</a:t>
            </a:r>
            <a:endParaRPr lang="en-US" altLang="zh-CN" sz="2200" dirty="0" smtClean="0"/>
          </a:p>
          <a:p>
            <a:pPr lvl="1">
              <a:spcBef>
                <a:spcPts val="0"/>
              </a:spcBef>
            </a:pPr>
            <a:endParaRPr lang="en-US" altLang="zh-CN" dirty="0" smtClean="0"/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48064" y="2348880"/>
            <a:ext cx="3408027" cy="1926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8394304" cy="954360"/>
          </a:xfrm>
        </p:spPr>
        <p:txBody>
          <a:bodyPr>
            <a:normAutofit/>
          </a:bodyPr>
          <a:lstStyle/>
          <a:p>
            <a:pPr lvl="1" algn="l"/>
            <a:r>
              <a:rPr lang="en-US" altLang="zh-CN" sz="4000" b="1" kern="12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RAM_B</a:t>
            </a:r>
            <a:r>
              <a:rPr lang="zh-CN" altLang="en-US" sz="4000" b="1" kern="1200" dirty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调用端口信号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2582"/>
            <a:ext cx="8424936" cy="4968552"/>
          </a:xfrm>
        </p:spPr>
        <p:txBody>
          <a:bodyPr/>
          <a:lstStyle/>
          <a:p>
            <a:pPr>
              <a:buClr>
                <a:srgbClr val="4BACC6">
                  <a:lumMod val="75000"/>
                </a:srgbClr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RAM</a:t>
            </a:r>
            <a:r>
              <a:rPr lang="zh-CN" altLang="en-US" sz="2800" dirty="0">
                <a:solidFill>
                  <a:schemeClr val="tx1"/>
                </a:solidFill>
              </a:rPr>
              <a:t>调用接口信号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 smtClean="0">
                <a:solidFill>
                  <a:schemeClr val="tx1"/>
                </a:solidFill>
              </a:rPr>
              <a:t>RAM_B       U3 ( .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clka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clk_m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), 		// 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存储器时钟，主板时钟取反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		 </a:t>
            </a:r>
            <a:r>
              <a:rPr lang="en-US" altLang="zh-CN" sz="2000" b="0" dirty="0">
                <a:solidFill>
                  <a:schemeClr val="tx1"/>
                </a:solidFill>
              </a:rPr>
              <a:t>.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wea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(SW_OK[4]), 	// 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存储器读写，来自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MIO_BUS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		 .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addra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(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addra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), 		// 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通用</a:t>
            </a:r>
            <a:r>
              <a:rPr lang="zh-CN" altLang="en-US" sz="2000" b="0" dirty="0">
                <a:solidFill>
                  <a:schemeClr val="tx1"/>
                </a:solidFill>
              </a:rPr>
              <a:t>分频器输出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		 </a:t>
            </a:r>
            <a:r>
              <a:rPr lang="en-US" altLang="zh-CN" sz="2000" b="0" dirty="0">
                <a:solidFill>
                  <a:schemeClr val="tx1"/>
                </a:solidFill>
              </a:rPr>
              <a:t>.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dina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(disp6), 		// 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输入数据线，来自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ROM_B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>
                <a:solidFill>
                  <a:schemeClr val="tx1"/>
                </a:solidFill>
              </a:rPr>
              <a:t> 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		 .</a:t>
            </a:r>
            <a:r>
              <a:rPr lang="en-US" altLang="zh-CN" sz="2000" b="0" dirty="0" err="1" smtClean="0">
                <a:solidFill>
                  <a:schemeClr val="tx1"/>
                </a:solidFill>
              </a:rPr>
              <a:t>douta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(disp7) 	</a:t>
            </a:r>
            <a:r>
              <a:rPr lang="en-US" altLang="zh-CN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             // 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输出数据线，至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M5</a:t>
            </a:r>
            <a:r>
              <a:rPr lang="zh-CN" altLang="en-US" sz="2000" b="0" dirty="0" smtClean="0">
                <a:solidFill>
                  <a:schemeClr val="tx1"/>
                </a:solidFill>
              </a:rPr>
              <a:t>显示通道</a:t>
            </a:r>
            <a:r>
              <a:rPr lang="en-US" altLang="zh-CN" sz="2000" b="0" dirty="0" smtClean="0">
                <a:solidFill>
                  <a:schemeClr val="tx1"/>
                </a:solidFill>
              </a:rPr>
              <a:t>7</a:t>
            </a:r>
            <a:endParaRPr lang="en-US" altLang="zh-CN" sz="2000" b="0" dirty="0">
              <a:solidFill>
                <a:schemeClr val="tx1"/>
              </a:solidFill>
            </a:endParaRP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0" dirty="0" smtClean="0">
                <a:solidFill>
                  <a:schemeClr val="tx1"/>
                </a:solidFill>
              </a:rPr>
              <a:t>		);</a:t>
            </a:r>
            <a:endParaRPr lang="en-US" altLang="zh-CN" sz="2000" b="0" dirty="0" smtClean="0">
              <a:solidFill>
                <a:schemeClr val="tx1"/>
              </a:solidFill>
            </a:endParaRPr>
          </a:p>
          <a:p>
            <a:pPr marL="0" lvl="0" indent="0" algn="ctr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b="0" dirty="0" err="1" smtClean="0">
                <a:solidFill>
                  <a:schemeClr val="tx1"/>
                </a:solidFill>
              </a:rPr>
              <a:t>addra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={N0,N0,N0,N0,N0,SW(3</a:t>
            </a:r>
            <a:r>
              <a:rPr lang="en-US" altLang="zh-CN" sz="2400" b="0" dirty="0">
                <a:solidFill>
                  <a:schemeClr val="tx1"/>
                </a:solidFill>
              </a:rPr>
              <a:t>),</a:t>
            </a:r>
            <a:r>
              <a:rPr lang="en-US" altLang="zh-CN" sz="2400" b="0" dirty="0" err="1" smtClean="0">
                <a:solidFill>
                  <a:schemeClr val="tx1"/>
                </a:solidFill>
              </a:rPr>
              <a:t>clk_div</a:t>
            </a:r>
            <a:r>
              <a:rPr lang="en-US" altLang="zh-CN" sz="2400" b="0" dirty="0" smtClean="0">
                <a:solidFill>
                  <a:schemeClr val="tx1"/>
                </a:solidFill>
              </a:rPr>
              <a:t>(27:24)}</a:t>
            </a:r>
            <a:endParaRPr lang="en-US" altLang="zh-CN" sz="2400" b="0" dirty="0" smtClean="0">
              <a:solidFill>
                <a:schemeClr val="tx1"/>
              </a:solidFill>
            </a:endParaRPr>
          </a:p>
          <a:p>
            <a:pPr>
              <a:buClr>
                <a:srgbClr val="4BACC6">
                  <a:lumMod val="75000"/>
                </a:srgbClr>
              </a:buClr>
            </a:pPr>
            <a:r>
              <a:rPr lang="zh-CN" altLang="en-US" sz="2800" dirty="0">
                <a:solidFill>
                  <a:schemeClr val="tx1"/>
                </a:solidFill>
              </a:rPr>
              <a:t>图形输入调用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buClr>
                <a:srgbClr val="4BACC6">
                  <a:lumMod val="75000"/>
                </a:srgbClr>
              </a:buClr>
            </a:pPr>
            <a:r>
              <a:rPr lang="en-US" altLang="zh-CN" sz="2400" dirty="0" err="1" smtClean="0"/>
              <a:t>RAM_B.sym</a:t>
            </a:r>
            <a:endParaRPr lang="en-US" altLang="zh-CN" sz="2400" dirty="0" smtClean="0"/>
          </a:p>
          <a:p>
            <a:pPr lvl="1"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Block Memory </a:t>
            </a:r>
            <a:r>
              <a:rPr lang="zh-CN" altLang="en-US" dirty="0"/>
              <a:t>时序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读时序</a:t>
            </a:r>
            <a:endParaRPr lang="en-US" altLang="zh-CN" sz="2800" dirty="0">
              <a:solidFill>
                <a:schemeClr val="tx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00" dirty="0" smtClean="0"/>
          </a:p>
          <a:p>
            <a:r>
              <a:rPr lang="zh-CN" altLang="en-US" sz="2800" dirty="0">
                <a:solidFill>
                  <a:schemeClr val="tx1"/>
                </a:solidFill>
              </a:rPr>
              <a:t>写时序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58267" y="1414832"/>
            <a:ext cx="6912768" cy="2018770"/>
            <a:chOff x="5097672" y="4221088"/>
            <a:chExt cx="3866816" cy="2018770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5878091" y="5716167"/>
              <a:ext cx="2570671" cy="3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803635" y="5265574"/>
              <a:ext cx="2060045" cy="89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任意多边形 6"/>
            <p:cNvSpPr/>
            <p:nvPr/>
          </p:nvSpPr>
          <p:spPr>
            <a:xfrm>
              <a:off x="5803635" y="4434093"/>
              <a:ext cx="3160853" cy="477672"/>
            </a:xfrm>
            <a:custGeom>
              <a:avLst/>
              <a:gdLst>
                <a:gd name="connsiteX0" fmla="*/ 0 w 2647666"/>
                <a:gd name="connsiteY0" fmla="*/ 477672 h 477672"/>
                <a:gd name="connsiteX1" fmla="*/ 464024 w 2647666"/>
                <a:gd name="connsiteY1" fmla="*/ 477672 h 477672"/>
                <a:gd name="connsiteX2" fmla="*/ 464024 w 2647666"/>
                <a:gd name="connsiteY2" fmla="*/ 27296 h 477672"/>
                <a:gd name="connsiteX3" fmla="*/ 1050878 w 2647666"/>
                <a:gd name="connsiteY3" fmla="*/ 13648 h 477672"/>
                <a:gd name="connsiteX4" fmla="*/ 1064525 w 2647666"/>
                <a:gd name="connsiteY4" fmla="*/ 477672 h 477672"/>
                <a:gd name="connsiteX5" fmla="*/ 1665027 w 2647666"/>
                <a:gd name="connsiteY5" fmla="*/ 464024 h 477672"/>
                <a:gd name="connsiteX6" fmla="*/ 1665027 w 2647666"/>
                <a:gd name="connsiteY6" fmla="*/ 13648 h 477672"/>
                <a:gd name="connsiteX7" fmla="*/ 2129051 w 2647666"/>
                <a:gd name="connsiteY7" fmla="*/ 0 h 477672"/>
                <a:gd name="connsiteX8" fmla="*/ 2156346 w 2647666"/>
                <a:gd name="connsiteY8" fmla="*/ 13648 h 477672"/>
                <a:gd name="connsiteX9" fmla="*/ 2156346 w 2647666"/>
                <a:gd name="connsiteY9" fmla="*/ 464024 h 477672"/>
                <a:gd name="connsiteX10" fmla="*/ 2647666 w 2647666"/>
                <a:gd name="connsiteY10" fmla="*/ 450376 h 477672"/>
                <a:gd name="connsiteX11" fmla="*/ 2647666 w 2647666"/>
                <a:gd name="connsiteY11" fmla="*/ 436729 h 47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47666" h="477672">
                  <a:moveTo>
                    <a:pt x="0" y="477672"/>
                  </a:moveTo>
                  <a:lnTo>
                    <a:pt x="464024" y="477672"/>
                  </a:lnTo>
                  <a:lnTo>
                    <a:pt x="464024" y="27296"/>
                  </a:lnTo>
                  <a:lnTo>
                    <a:pt x="1050878" y="13648"/>
                  </a:lnTo>
                  <a:lnTo>
                    <a:pt x="1064525" y="477672"/>
                  </a:lnTo>
                  <a:lnTo>
                    <a:pt x="1665027" y="464024"/>
                  </a:lnTo>
                  <a:lnTo>
                    <a:pt x="1665027" y="13648"/>
                  </a:lnTo>
                  <a:lnTo>
                    <a:pt x="2129051" y="0"/>
                  </a:lnTo>
                  <a:lnTo>
                    <a:pt x="2156346" y="13648"/>
                  </a:lnTo>
                  <a:lnTo>
                    <a:pt x="2156346" y="464024"/>
                  </a:lnTo>
                  <a:lnTo>
                    <a:pt x="2647666" y="450376"/>
                  </a:lnTo>
                  <a:lnTo>
                    <a:pt x="2647666" y="43672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终止 7"/>
            <p:cNvSpPr/>
            <p:nvPr/>
          </p:nvSpPr>
          <p:spPr>
            <a:xfrm>
              <a:off x="5991472" y="5084666"/>
              <a:ext cx="1316832" cy="345856"/>
            </a:xfrm>
            <a:prstGeom prst="flowChartTerminator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地址有效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flipV="1">
              <a:off x="6353789" y="4293097"/>
              <a:ext cx="18411" cy="9814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终止 9"/>
            <p:cNvSpPr/>
            <p:nvPr/>
          </p:nvSpPr>
          <p:spPr>
            <a:xfrm>
              <a:off x="6876256" y="5575704"/>
              <a:ext cx="1337518" cy="345856"/>
            </a:xfrm>
            <a:prstGeom prst="flowChartTerminator">
              <a:avLst/>
            </a:prstGeom>
            <a:pattFill prst="dot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</a:rPr>
                <a:t>数据有效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050905" y="4221088"/>
              <a:ext cx="0" cy="1800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5302027" y="4685031"/>
              <a:ext cx="576064" cy="362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clka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97672" y="5078958"/>
              <a:ext cx="887436" cy="362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addra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46341" y="5544528"/>
              <a:ext cx="887436" cy="362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addra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流程图: 终止 14"/>
            <p:cNvSpPr/>
            <p:nvPr/>
          </p:nvSpPr>
          <p:spPr>
            <a:xfrm>
              <a:off x="7416316" y="5077850"/>
              <a:ext cx="1316832" cy="345856"/>
            </a:xfrm>
            <a:prstGeom prst="flowChartTerminator">
              <a:avLst/>
            </a:prstGeom>
            <a:pattFill prst="openDmnd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地址有效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7786072" y="4293096"/>
              <a:ext cx="0" cy="9883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01132" y="6165304"/>
              <a:ext cx="25473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多边形 17"/>
            <p:cNvSpPr/>
            <p:nvPr/>
          </p:nvSpPr>
          <p:spPr>
            <a:xfrm>
              <a:off x="5928360" y="5943600"/>
              <a:ext cx="272772" cy="220980"/>
            </a:xfrm>
            <a:custGeom>
              <a:avLst/>
              <a:gdLst>
                <a:gd name="connsiteX0" fmla="*/ 220980 w 220980"/>
                <a:gd name="connsiteY0" fmla="*/ 220980 h 220980"/>
                <a:gd name="connsiteX1" fmla="*/ 220980 w 220980"/>
                <a:gd name="connsiteY1" fmla="*/ 0 h 220980"/>
                <a:gd name="connsiteX2" fmla="*/ 0 w 220980"/>
                <a:gd name="connsiteY2" fmla="*/ 7620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220980">
                  <a:moveTo>
                    <a:pt x="220980" y="220980"/>
                  </a:moveTo>
                  <a:lnTo>
                    <a:pt x="220980" y="0"/>
                  </a:lnTo>
                  <a:lnTo>
                    <a:pt x="0" y="762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96732" y="5877272"/>
              <a:ext cx="887436" cy="362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wea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86598" y="3899600"/>
            <a:ext cx="6912768" cy="2107599"/>
            <a:chOff x="986598" y="4036190"/>
            <a:chExt cx="6912768" cy="2107599"/>
          </a:xfrm>
        </p:grpSpPr>
        <p:grpSp>
          <p:nvGrpSpPr>
            <p:cNvPr id="20" name="组合 19"/>
            <p:cNvGrpSpPr/>
            <p:nvPr/>
          </p:nvGrpSpPr>
          <p:grpSpPr>
            <a:xfrm>
              <a:off x="986598" y="4036190"/>
              <a:ext cx="6912768" cy="2107599"/>
              <a:chOff x="5097672" y="4221088"/>
              <a:chExt cx="3866816" cy="2107599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V="1">
                <a:off x="5878091" y="5716167"/>
                <a:ext cx="2570671" cy="324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5803635" y="5265574"/>
                <a:ext cx="2060045" cy="89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任意多边形 22"/>
              <p:cNvSpPr/>
              <p:nvPr/>
            </p:nvSpPr>
            <p:spPr>
              <a:xfrm>
                <a:off x="5803635" y="4434093"/>
                <a:ext cx="3160853" cy="477672"/>
              </a:xfrm>
              <a:custGeom>
                <a:avLst/>
                <a:gdLst>
                  <a:gd name="connsiteX0" fmla="*/ 0 w 2647666"/>
                  <a:gd name="connsiteY0" fmla="*/ 477672 h 477672"/>
                  <a:gd name="connsiteX1" fmla="*/ 464024 w 2647666"/>
                  <a:gd name="connsiteY1" fmla="*/ 477672 h 477672"/>
                  <a:gd name="connsiteX2" fmla="*/ 464024 w 2647666"/>
                  <a:gd name="connsiteY2" fmla="*/ 27296 h 477672"/>
                  <a:gd name="connsiteX3" fmla="*/ 1050878 w 2647666"/>
                  <a:gd name="connsiteY3" fmla="*/ 13648 h 477672"/>
                  <a:gd name="connsiteX4" fmla="*/ 1064525 w 2647666"/>
                  <a:gd name="connsiteY4" fmla="*/ 477672 h 477672"/>
                  <a:gd name="connsiteX5" fmla="*/ 1665027 w 2647666"/>
                  <a:gd name="connsiteY5" fmla="*/ 464024 h 477672"/>
                  <a:gd name="connsiteX6" fmla="*/ 1665027 w 2647666"/>
                  <a:gd name="connsiteY6" fmla="*/ 13648 h 477672"/>
                  <a:gd name="connsiteX7" fmla="*/ 2129051 w 2647666"/>
                  <a:gd name="connsiteY7" fmla="*/ 0 h 477672"/>
                  <a:gd name="connsiteX8" fmla="*/ 2156346 w 2647666"/>
                  <a:gd name="connsiteY8" fmla="*/ 13648 h 477672"/>
                  <a:gd name="connsiteX9" fmla="*/ 2156346 w 2647666"/>
                  <a:gd name="connsiteY9" fmla="*/ 464024 h 477672"/>
                  <a:gd name="connsiteX10" fmla="*/ 2647666 w 2647666"/>
                  <a:gd name="connsiteY10" fmla="*/ 450376 h 477672"/>
                  <a:gd name="connsiteX11" fmla="*/ 2647666 w 2647666"/>
                  <a:gd name="connsiteY11" fmla="*/ 436729 h 47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47666" h="477672">
                    <a:moveTo>
                      <a:pt x="0" y="477672"/>
                    </a:moveTo>
                    <a:lnTo>
                      <a:pt x="464024" y="477672"/>
                    </a:lnTo>
                    <a:lnTo>
                      <a:pt x="464024" y="27296"/>
                    </a:lnTo>
                    <a:lnTo>
                      <a:pt x="1050878" y="13648"/>
                    </a:lnTo>
                    <a:lnTo>
                      <a:pt x="1064525" y="477672"/>
                    </a:lnTo>
                    <a:lnTo>
                      <a:pt x="1665027" y="464024"/>
                    </a:lnTo>
                    <a:lnTo>
                      <a:pt x="1665027" y="13648"/>
                    </a:lnTo>
                    <a:lnTo>
                      <a:pt x="2129051" y="0"/>
                    </a:lnTo>
                    <a:lnTo>
                      <a:pt x="2156346" y="13648"/>
                    </a:lnTo>
                    <a:lnTo>
                      <a:pt x="2156346" y="464024"/>
                    </a:lnTo>
                    <a:lnTo>
                      <a:pt x="2647666" y="450376"/>
                    </a:lnTo>
                    <a:lnTo>
                      <a:pt x="2647666" y="43672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流程图: 终止 23"/>
              <p:cNvSpPr/>
              <p:nvPr/>
            </p:nvSpPr>
            <p:spPr>
              <a:xfrm>
                <a:off x="5991472" y="5084666"/>
                <a:ext cx="1316832" cy="345856"/>
              </a:xfrm>
              <a:prstGeom prst="flowChartTerminator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地址有效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直接箭头连接符 24"/>
              <p:cNvCxnSpPr/>
              <p:nvPr/>
            </p:nvCxnSpPr>
            <p:spPr>
              <a:xfrm flipV="1">
                <a:off x="6372200" y="4293096"/>
                <a:ext cx="0" cy="9883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流程图: 终止 25"/>
              <p:cNvSpPr/>
              <p:nvPr/>
            </p:nvSpPr>
            <p:spPr>
              <a:xfrm>
                <a:off x="6539338" y="5575704"/>
                <a:ext cx="1324342" cy="345856"/>
              </a:xfrm>
              <a:prstGeom prst="flowChartTerminator">
                <a:avLst/>
              </a:prstGeom>
              <a:pattFill prst="dotDmn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0000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</a:rPr>
                  <a:t>数据有效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7" name="直接连接符 26"/>
              <p:cNvCxnSpPr/>
              <p:nvPr/>
            </p:nvCxnSpPr>
            <p:spPr>
              <a:xfrm>
                <a:off x="7050905" y="4221088"/>
                <a:ext cx="12065" cy="2107599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5302027" y="4685031"/>
                <a:ext cx="576064" cy="362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>
                    <a:solidFill>
                      <a:schemeClr val="tx1"/>
                    </a:solidFill>
                  </a:rPr>
                  <a:t>clka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097672" y="5078958"/>
                <a:ext cx="887436" cy="362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>
                    <a:solidFill>
                      <a:schemeClr val="tx1"/>
                    </a:solidFill>
                  </a:rPr>
                  <a:t>addra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46341" y="5544528"/>
                <a:ext cx="887436" cy="362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>
                    <a:solidFill>
                      <a:schemeClr val="tx1"/>
                    </a:solidFill>
                  </a:rPr>
                  <a:t>addra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流程图: 终止 30"/>
              <p:cNvSpPr/>
              <p:nvPr/>
            </p:nvSpPr>
            <p:spPr>
              <a:xfrm>
                <a:off x="7416316" y="5077850"/>
                <a:ext cx="1316832" cy="345856"/>
              </a:xfrm>
              <a:prstGeom prst="flowChartTerminator">
                <a:avLst/>
              </a:prstGeom>
              <a:pattFill prst="openDmnd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地址有效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 flipV="1">
                <a:off x="7786072" y="4293096"/>
                <a:ext cx="0" cy="98831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>
                <a:endCxn id="34" idx="0"/>
              </p:cNvCxnSpPr>
              <p:nvPr/>
            </p:nvCxnSpPr>
            <p:spPr>
              <a:xfrm>
                <a:off x="5872074" y="6317726"/>
                <a:ext cx="1028768" cy="109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任意多边形 33"/>
              <p:cNvSpPr/>
              <p:nvPr/>
            </p:nvSpPr>
            <p:spPr>
              <a:xfrm flipH="1">
                <a:off x="6900842" y="5999534"/>
                <a:ext cx="484362" cy="329153"/>
              </a:xfrm>
              <a:custGeom>
                <a:avLst/>
                <a:gdLst>
                  <a:gd name="connsiteX0" fmla="*/ 220980 w 220980"/>
                  <a:gd name="connsiteY0" fmla="*/ 220980 h 220980"/>
                  <a:gd name="connsiteX1" fmla="*/ 220980 w 220980"/>
                  <a:gd name="connsiteY1" fmla="*/ 0 h 220980"/>
                  <a:gd name="connsiteX2" fmla="*/ 0 w 220980"/>
                  <a:gd name="connsiteY2" fmla="*/ 7620 h 22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980" h="220980">
                    <a:moveTo>
                      <a:pt x="220980" y="220980"/>
                    </a:moveTo>
                    <a:lnTo>
                      <a:pt x="220980" y="0"/>
                    </a:lnTo>
                    <a:lnTo>
                      <a:pt x="0" y="762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196732" y="5877272"/>
                <a:ext cx="887436" cy="3625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 smtClean="0">
                    <a:solidFill>
                      <a:schemeClr val="tx1"/>
                    </a:solidFill>
                  </a:rPr>
                  <a:t>wea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7582694" y="6328687"/>
                <a:ext cx="849773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任意多边形 36"/>
            <p:cNvSpPr/>
            <p:nvPr/>
          </p:nvSpPr>
          <p:spPr>
            <a:xfrm>
              <a:off x="4948457" y="5814636"/>
              <a:ext cx="487639" cy="318192"/>
            </a:xfrm>
            <a:custGeom>
              <a:avLst/>
              <a:gdLst>
                <a:gd name="connsiteX0" fmla="*/ 220980 w 220980"/>
                <a:gd name="connsiteY0" fmla="*/ 220980 h 220980"/>
                <a:gd name="connsiteX1" fmla="*/ 220980 w 220980"/>
                <a:gd name="connsiteY1" fmla="*/ 0 h 220980"/>
                <a:gd name="connsiteX2" fmla="*/ 0 w 220980"/>
                <a:gd name="connsiteY2" fmla="*/ 7620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980" h="220980">
                  <a:moveTo>
                    <a:pt x="220980" y="220980"/>
                  </a:moveTo>
                  <a:lnTo>
                    <a:pt x="220980" y="0"/>
                  </a:lnTo>
                  <a:lnTo>
                    <a:pt x="0" y="762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7" name="图片 2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9" y="764704"/>
            <a:ext cx="8424936" cy="60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椭圆 23"/>
          <p:cNvSpPr/>
          <p:nvPr/>
        </p:nvSpPr>
        <p:spPr>
          <a:xfrm>
            <a:off x="7909006" y="198884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00" name="组合 4099"/>
          <p:cNvGrpSpPr/>
          <p:nvPr/>
        </p:nvGrpSpPr>
        <p:grpSpPr>
          <a:xfrm>
            <a:off x="6420922" y="4112925"/>
            <a:ext cx="336550" cy="334645"/>
            <a:chOff x="6420922" y="4112925"/>
            <a:chExt cx="336550" cy="334645"/>
          </a:xfrm>
        </p:grpSpPr>
        <p:sp>
          <p:nvSpPr>
            <p:cNvPr id="61" name="椭圆 60"/>
            <p:cNvSpPr/>
            <p:nvPr/>
          </p:nvSpPr>
          <p:spPr>
            <a:xfrm>
              <a:off x="6420922" y="4112925"/>
              <a:ext cx="334010" cy="3340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2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10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80"/>
            <p:cNvSpPr txBox="1"/>
            <p:nvPr/>
          </p:nvSpPr>
          <p:spPr>
            <a:xfrm>
              <a:off x="6422827" y="4112925"/>
              <a:ext cx="334645" cy="33464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000" b="1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15</a:t>
              </a:r>
              <a:r>
                <a:rPr lang="en-US" sz="80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RB450G</a:t>
              </a:r>
              <a:endParaRPr lang="zh-CN" sz="110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99" name="圆角矩形 4098"/>
          <p:cNvSpPr/>
          <p:nvPr/>
        </p:nvSpPr>
        <p:spPr>
          <a:xfrm>
            <a:off x="7655997" y="1052737"/>
            <a:ext cx="668020" cy="18038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641191" y="397865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139952" y="3585088"/>
            <a:ext cx="1336488" cy="12268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326318" y="5205545"/>
            <a:ext cx="5765962" cy="1507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724128" y="3624185"/>
            <a:ext cx="465788" cy="1060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8462" y="3959086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98958" y="400997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300718" y="3789040"/>
            <a:ext cx="49701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641191" y="309499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039871" y="2948088"/>
            <a:ext cx="1506458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691680" y="1052736"/>
            <a:ext cx="1224136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076252" y="1167075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107903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706411" y="1130872"/>
            <a:ext cx="1849764" cy="479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474186" y="1188869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915267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898849" y="130776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028384" y="2996952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8028384" y="4823182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7663171" y="5517232"/>
            <a:ext cx="660845" cy="666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7802292" y="566124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16757" y="2276872"/>
            <a:ext cx="497019" cy="3443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09930" y="3689380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831674" y="3528729"/>
            <a:ext cx="1907856" cy="1052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7635287" y="3923999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26339" y="5896113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75376" y="1690834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1070369" y="1167075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724128" y="3140968"/>
            <a:ext cx="525149" cy="444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5822166" y="319129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889570" y="4820141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 smtClean="0"/>
              <a:t>板级资源</a:t>
            </a:r>
            <a:endParaRPr lang="zh-CN" altLang="en-US" sz="4800" dirty="0"/>
          </a:p>
        </p:txBody>
      </p:sp>
      <p:sp>
        <p:nvSpPr>
          <p:cNvPr id="112" name="矩形 111"/>
          <p:cNvSpPr/>
          <p:nvPr/>
        </p:nvSpPr>
        <p:spPr>
          <a:xfrm>
            <a:off x="1326318" y="5407270"/>
            <a:ext cx="4364376" cy="677108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个简单</a:t>
            </a:r>
            <a:r>
              <a:rPr kumimoji="1" lang="zh-CN" altLang="en-US" sz="3800" b="1" dirty="0" smtClean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外设：</a:t>
            </a:r>
            <a:r>
              <a:rPr kumimoji="1" lang="en-US" altLang="zh-CN" sz="3800" b="1" dirty="0" smtClean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GPIO</a:t>
            </a:r>
            <a:endParaRPr kumimoji="1" lang="zh-CN" altLang="en-US" sz="3800" b="1" dirty="0">
              <a:ln w="18000">
                <a:solidFill>
                  <a:srgbClr val="3366FF">
                    <a:satMod val="140000"/>
                  </a:srgbClr>
                </a:solidFill>
                <a:prstDash val="solid"/>
                <a:miter lim="800000"/>
              </a:ln>
              <a:solidFill>
                <a:srgbClr val="FFFF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87978" y="2856591"/>
            <a:ext cx="2065051" cy="19635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Arduino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209299" y="5316038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2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774996" y="3334003"/>
            <a:ext cx="334010" cy="3340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zh-CN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dirty="0" smtClean="0"/>
              <a:t>平台板</a:t>
            </a:r>
            <a:r>
              <a:rPr lang="zh-CN" altLang="en-US" dirty="0"/>
              <a:t>级</a:t>
            </a:r>
            <a:r>
              <a:rPr lang="zh-CN" altLang="en-US" dirty="0" smtClean="0"/>
              <a:t>资源说明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67543" y="1052736"/>
          <a:ext cx="7920881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387"/>
                <a:gridCol w="3138557"/>
                <a:gridCol w="821380"/>
                <a:gridCol w="3138557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编号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功能区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编号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</a:rPr>
                        <a:t>功能区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XC7K160T-1FFG676C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10M/100M/1000M</a:t>
                      </a:r>
                      <a:r>
                        <a:rPr lang="zh-CN" sz="1800">
                          <a:effectLst/>
                        </a:rPr>
                        <a:t>以太网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电源输入及开关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r>
                        <a:rPr lang="zh-CN" sz="1800">
                          <a:effectLst/>
                        </a:rPr>
                        <a:t>位色</a:t>
                      </a:r>
                      <a:r>
                        <a:rPr lang="en-US" sz="1800">
                          <a:effectLst/>
                        </a:rPr>
                        <a:t>VGA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GPIO</a:t>
                      </a:r>
                      <a:r>
                        <a:rPr lang="zh-CN" sz="1800" dirty="0">
                          <a:effectLst/>
                        </a:rPr>
                        <a:t>（包括按键、拨码开关、</a:t>
                      </a:r>
                      <a:r>
                        <a:rPr lang="en-US" sz="1800" dirty="0">
                          <a:effectLst/>
                        </a:rPr>
                        <a:t>LED</a:t>
                      </a:r>
                      <a:r>
                        <a:rPr lang="zh-CN" sz="1800" dirty="0">
                          <a:effectLst/>
                        </a:rPr>
                        <a:t>和</a:t>
                      </a:r>
                      <a:r>
                        <a:rPr lang="en-US" sz="1800" dirty="0">
                          <a:effectLst/>
                        </a:rPr>
                        <a:t>7</a:t>
                      </a:r>
                      <a:r>
                        <a:rPr lang="zh-CN" sz="1800" dirty="0">
                          <a:effectLst/>
                        </a:rPr>
                        <a:t>段数码管）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HDMI</a:t>
                      </a:r>
                      <a:r>
                        <a:rPr lang="zh-CN" sz="1800" dirty="0">
                          <a:effectLst/>
                        </a:rPr>
                        <a:t>输入（上）</a:t>
                      </a:r>
                      <a:endParaRPr lang="zh-CN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HDMI</a:t>
                      </a:r>
                      <a:r>
                        <a:rPr lang="zh-CN" sz="1800" dirty="0">
                          <a:effectLst/>
                        </a:rPr>
                        <a:t>输出（下）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SRAM</a:t>
                      </a:r>
                      <a:r>
                        <a:rPr lang="zh-CN" sz="1800" dirty="0">
                          <a:effectLst/>
                        </a:rPr>
                        <a:t>静态存储器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FPGA</a:t>
                      </a:r>
                      <a:r>
                        <a:rPr lang="zh-CN" sz="1800">
                          <a:effectLst/>
                        </a:rPr>
                        <a:t>配置（</a:t>
                      </a:r>
                      <a:r>
                        <a:rPr lang="en-US" sz="1800">
                          <a:effectLst/>
                        </a:rPr>
                        <a:t>USB-JTAG</a:t>
                      </a:r>
                      <a:r>
                        <a:rPr lang="zh-CN" sz="1800">
                          <a:effectLst/>
                        </a:rPr>
                        <a:t>）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DDR3 SDRAM</a:t>
                      </a:r>
                      <a:r>
                        <a:rPr lang="zh-CN" sz="1800" dirty="0">
                          <a:effectLst/>
                        </a:rPr>
                        <a:t>动态存储器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Pmod™</a:t>
                      </a:r>
                      <a:r>
                        <a:rPr lang="zh-CN" sz="1800">
                          <a:effectLst/>
                        </a:rPr>
                        <a:t>扩展口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 </a:t>
                      </a:r>
                      <a:r>
                        <a:rPr lang="zh-CN" sz="1800">
                          <a:effectLst/>
                        </a:rPr>
                        <a:t>型并行闪存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SFP+</a:t>
                      </a:r>
                      <a:r>
                        <a:rPr lang="zh-CN" sz="1800" dirty="0">
                          <a:effectLst/>
                        </a:rPr>
                        <a:t>光模块接口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RS232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SATA</a:t>
                      </a:r>
                      <a:r>
                        <a:rPr lang="zh-CN" sz="1800" dirty="0">
                          <a:effectLst/>
                        </a:rPr>
                        <a:t>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MicroSD</a:t>
                      </a:r>
                      <a:r>
                        <a:rPr lang="zh-CN" sz="1800">
                          <a:effectLst/>
                        </a:rPr>
                        <a:t>卡槽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</a:rPr>
                        <a:t>麦克风输入和单声道耳机接口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USB-OTG</a:t>
                      </a:r>
                      <a:r>
                        <a:rPr lang="zh-CN" sz="1800">
                          <a:effectLst/>
                        </a:rPr>
                        <a:t>、</a:t>
                      </a:r>
                      <a:r>
                        <a:rPr lang="en-US" sz="1800">
                          <a:effectLst/>
                        </a:rPr>
                        <a:t>USB-HID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SPI</a:t>
                      </a:r>
                      <a:r>
                        <a:rPr lang="zh-CN" sz="1800" dirty="0">
                          <a:effectLst/>
                        </a:rPr>
                        <a:t>闪存（</a:t>
                      </a:r>
                      <a:r>
                        <a:rPr lang="en-US" sz="1800" dirty="0">
                          <a:effectLst/>
                        </a:rPr>
                        <a:t>FPGA</a:t>
                      </a:r>
                      <a:r>
                        <a:rPr lang="zh-CN" sz="1800" dirty="0">
                          <a:effectLst/>
                        </a:rPr>
                        <a:t>配置用）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67544" y="4114760"/>
          <a:ext cx="792088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934"/>
                <a:gridCol w="1160147"/>
                <a:gridCol w="2249463"/>
                <a:gridCol w="2130336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dirty="0" smtClean="0">
                          <a:effectLst/>
                        </a:rPr>
                        <a:t>FPGA</a:t>
                      </a:r>
                      <a:r>
                        <a:rPr lang="en-US" sz="1800" dirty="0">
                          <a:effectLst/>
                        </a:rPr>
                        <a:t> 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XC7K70T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XC7K160T (SWORD)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XC7K325T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Logic Cells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65,600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162,240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326,080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BlockRAM</a:t>
                      </a:r>
                      <a:r>
                        <a:rPr lang="en-US" sz="1800" dirty="0">
                          <a:effectLst/>
                        </a:rPr>
                        <a:t> (Kb)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4,860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11,700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16,020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DSP Slices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240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600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840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PCIe</a:t>
                      </a:r>
                      <a:r>
                        <a:rPr lang="en-US" sz="1800" dirty="0">
                          <a:effectLst/>
                        </a:rPr>
                        <a:t>® Gen2 Blocks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GTX Transceivers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(12.5 Gb/s Max Rate)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8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I/O Pins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300</a:t>
                      </a:r>
                      <a:endParaRPr lang="zh-CN" sz="18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400</a:t>
                      </a:r>
                      <a:endParaRPr lang="zh-CN" sz="18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500</a:t>
                      </a:r>
                      <a:endParaRPr lang="zh-CN" sz="18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" name="圆角矩形 7"/>
          <p:cNvSpPr/>
          <p:nvPr/>
        </p:nvSpPr>
        <p:spPr>
          <a:xfrm>
            <a:off x="3923928" y="4077072"/>
            <a:ext cx="2376264" cy="2232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230188" y="115889"/>
            <a:ext cx="7005637" cy="68900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设计工程一：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OExp01-Element</a:t>
            </a: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19070"/>
            <a:ext cx="8229600" cy="5112568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prstClr val="black"/>
                </a:solidFill>
              </a:rPr>
              <a:t>设计、整理和优化逻辑课实验输出基本逻辑模块</a:t>
            </a:r>
            <a:endParaRPr lang="en-US" altLang="zh-CN" sz="28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solidFill>
                  <a:prstClr val="black"/>
                </a:solidFill>
              </a:rPr>
              <a:t>多路选择器：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solidFill>
                  <a:prstClr val="black"/>
                </a:solidFill>
              </a:rPr>
              <a:t>输入：</a:t>
            </a:r>
            <a:r>
              <a:rPr lang="en-US" altLang="zh-CN" sz="2000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 smtClean="0">
                <a:solidFill>
                  <a:prstClr val="black"/>
                </a:solidFill>
              </a:rPr>
              <a:t>、</a:t>
            </a:r>
            <a:r>
              <a:rPr lang="en-US" altLang="zh-CN" sz="2000" i="1" dirty="0" smtClean="0">
                <a:solidFill>
                  <a:prstClr val="black"/>
                </a:solidFill>
              </a:rPr>
              <a:t>s</a:t>
            </a:r>
            <a:endParaRPr lang="en-US" altLang="zh-CN" sz="2000" i="1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solidFill>
                  <a:prstClr val="black"/>
                </a:solidFill>
              </a:rPr>
              <a:t>输出：</a:t>
            </a:r>
            <a:r>
              <a:rPr lang="en-US" altLang="zh-CN" sz="2000" i="1" dirty="0" smtClean="0">
                <a:solidFill>
                  <a:prstClr val="black"/>
                </a:solidFill>
              </a:rPr>
              <a:t>o</a:t>
            </a:r>
            <a:endParaRPr lang="en-US" altLang="zh-CN" sz="2000" i="1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2">
              <a:spcBef>
                <a:spcPts val="0"/>
              </a:spcBef>
              <a:defRPr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914400" lvl="2" indent="0">
              <a:spcBef>
                <a:spcPts val="0"/>
              </a:spcBef>
              <a:buNone/>
              <a:defRPr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solidFill>
                  <a:prstClr val="black"/>
                </a:solidFill>
              </a:rPr>
              <a:t>多</a:t>
            </a:r>
            <a:r>
              <a:rPr lang="zh-CN" altLang="en-US" sz="2400" dirty="0">
                <a:solidFill>
                  <a:prstClr val="black"/>
                </a:solidFill>
              </a:rPr>
              <a:t>路选择器</a:t>
            </a:r>
            <a:r>
              <a:rPr lang="zh-CN" altLang="en-US" sz="2400" dirty="0" smtClean="0">
                <a:solidFill>
                  <a:schemeClr val="tx1"/>
                </a:solidFill>
              </a:rPr>
              <a:t>仿真</a:t>
            </a:r>
            <a:r>
              <a:rPr lang="zh-CN" altLang="en-US" sz="2400" dirty="0">
                <a:solidFill>
                  <a:schemeClr val="tx1"/>
                </a:solidFill>
              </a:rPr>
              <a:t>验证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时序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激励要点：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对输入通道作遍历，测试参数用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仿真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通过后封装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，名称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T1_?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MUX2T1_8=8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选一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89066" y="2726823"/>
            <a:ext cx="718565" cy="1465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06977" y="2419457"/>
            <a:ext cx="588045" cy="177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83300" y="2790172"/>
            <a:ext cx="864096" cy="14016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758836" y="2265799"/>
            <a:ext cx="993863" cy="19260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82499" y="2399295"/>
            <a:ext cx="684426" cy="17925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56186" y="2132856"/>
            <a:ext cx="789987" cy="20589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90752" y="3168868"/>
            <a:ext cx="601747" cy="1022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740352" y="2323738"/>
            <a:ext cx="1059258" cy="1868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1560" y="4207527"/>
            <a:ext cx="1008112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5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544248" y="4207527"/>
            <a:ext cx="1141536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32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97629" y="4207527"/>
            <a:ext cx="1008112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5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>
                <a:solidFill>
                  <a:schemeClr val="tx1"/>
                </a:solidFill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48074" y="4207527"/>
            <a:ext cx="1127288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32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>
                <a:solidFill>
                  <a:schemeClr val="tx1"/>
                </a:solidFill>
              </a:rPr>
              <a:t>4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88024" y="4207527"/>
            <a:ext cx="1008112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8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8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2120" y="4207527"/>
            <a:ext cx="1170534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32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8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32240" y="4207527"/>
            <a:ext cx="1170534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8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793954" y="4207527"/>
            <a:ext cx="1170534" cy="3736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</a:rPr>
              <a:t>64</a:t>
            </a:r>
            <a:r>
              <a:rPr lang="zh-CN" altLang="en-US" sz="1600" dirty="0" smtClean="0">
                <a:solidFill>
                  <a:schemeClr val="tx1"/>
                </a:solidFill>
              </a:rPr>
              <a:t>位</a:t>
            </a:r>
            <a:r>
              <a:rPr lang="en-US" altLang="zh-CN" sz="1600" dirty="0" smtClean="0">
                <a:solidFill>
                  <a:schemeClr val="tx1"/>
                </a:solidFill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</a:rPr>
              <a:t>选一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91879" y="726912"/>
            <a:ext cx="4608513" cy="392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</a:rPr>
              <a:t>本工程仅做仿真，课外作业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184576"/>
          </a:xfrm>
        </p:spPr>
        <p:txBody>
          <a:bodyPr/>
          <a:lstStyle/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算术</a:t>
            </a:r>
            <a:r>
              <a:rPr lang="zh-CN" altLang="en-US" sz="2400" dirty="0" smtClean="0">
                <a:solidFill>
                  <a:prstClr val="black"/>
                </a:solidFill>
              </a:rPr>
              <a:t>逻辑函数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/>
            <a:r>
              <a:rPr lang="en-US" altLang="zh-CN" sz="2000" dirty="0" smtClean="0">
                <a:solidFill>
                  <a:prstClr val="black"/>
                </a:solidFill>
              </a:rPr>
              <a:t>32</a:t>
            </a:r>
            <a:r>
              <a:rPr lang="zh-CN" altLang="en-US" sz="2000" dirty="0" smtClean="0">
                <a:solidFill>
                  <a:prstClr val="black"/>
                </a:solidFill>
              </a:rPr>
              <a:t>位加法器：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add32(</a:t>
            </a:r>
            <a:r>
              <a:rPr lang="zh-CN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无进位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后期用于有效地址计算</a:t>
            </a:r>
            <a:endParaRPr lang="en-US" altLang="zh-CN" sz="1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dirty="0" smtClean="0">
                <a:solidFill>
                  <a:prstClr val="black"/>
                </a:solidFill>
              </a:rPr>
              <a:t>32</a:t>
            </a:r>
            <a:r>
              <a:rPr lang="zh-CN" altLang="en-US" sz="2000" dirty="0" smtClean="0">
                <a:solidFill>
                  <a:prstClr val="black"/>
                </a:solidFill>
              </a:rPr>
              <a:t>位加减器：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ADC23</a:t>
            </a:r>
            <a:endParaRPr lang="en-US" altLang="zh-CN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zh-CN" alt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</a:t>
            </a:r>
            <a:r>
              <a:rPr lang="en-US" altLang="zh-CN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ALU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的加减运算</a:t>
            </a:r>
            <a:endParaRPr lang="en-US" altLang="zh-CN" sz="1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位“与”、“或”、“或非</a:t>
            </a:r>
            <a:r>
              <a:rPr lang="en-US" altLang="zh-CN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非”运算</a:t>
            </a:r>
            <a:endParaRPr lang="en-US" altLang="zh-CN" sz="2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CN" sz="2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位“异或”、“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位或</a:t>
            </a:r>
            <a:r>
              <a:rPr lang="zh-CN" altLang="en-US" sz="2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”、“右移”</a:t>
            </a:r>
            <a:endParaRPr lang="en-US" altLang="zh-CN" sz="2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solidFill>
                  <a:prstClr val="black"/>
                </a:solidFill>
              </a:rPr>
              <a:t>算术</a:t>
            </a:r>
            <a:r>
              <a:rPr lang="zh-CN" altLang="en-US" sz="2400" dirty="0" smtClean="0">
                <a:solidFill>
                  <a:prstClr val="black"/>
                </a:solidFill>
              </a:rPr>
              <a:t>逻辑函数仿真验证</a:t>
            </a:r>
            <a:endParaRPr lang="en-US" altLang="zh-CN" sz="2400" dirty="0" smtClean="0">
              <a:solidFill>
                <a:prstClr val="black"/>
              </a:solidFill>
            </a:endParaRPr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时序仿真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激励要点：根据运算特征抽样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仿真通过后封装</a:t>
            </a:r>
            <a:endParaRPr lang="en-US" altLang="zh-CN" sz="2000" dirty="0">
              <a:solidFill>
                <a:prstClr val="black"/>
              </a:solidFill>
            </a:endParaRPr>
          </a:p>
          <a:p>
            <a:pPr marL="914400" lvl="2" indent="0">
              <a:buNone/>
            </a:pPr>
            <a:endParaRPr lang="en-US" altLang="zh-CN" sz="2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endParaRPr lang="zh-CN" alt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92080" y="1182383"/>
            <a:ext cx="1686656" cy="1736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69169" y="1332591"/>
            <a:ext cx="1210498" cy="1512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7406" y="3302868"/>
            <a:ext cx="1175415" cy="669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21663" y="3332791"/>
            <a:ext cx="1113552" cy="648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37887" y="3302868"/>
            <a:ext cx="1249482" cy="6480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136961" y="4438193"/>
            <a:ext cx="1349011" cy="67840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499652" y="4437112"/>
            <a:ext cx="1080120" cy="6140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355976" y="4437112"/>
            <a:ext cx="1400059" cy="66733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038"/>
            <a:ext cx="8229600" cy="4896544"/>
          </a:xfrm>
        </p:spPr>
        <p:txBody>
          <a:bodyPr/>
          <a:lstStyle/>
          <a:p>
            <a:pPr lvl="1">
              <a:spcBef>
                <a:spcPts val="0"/>
              </a:spcBef>
            </a:pPr>
            <a:r>
              <a:rPr lang="zh-CN" altLang="en-US" sz="2400" dirty="0" smtClean="0"/>
              <a:t>数据和信号位扩展函数</a:t>
            </a:r>
            <a:endParaRPr lang="en-US" altLang="zh-CN" sz="2400" dirty="0" smtClean="0"/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符号数扩展：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Ext_32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位符号数扩展为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无符号数扩展：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UExt_32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位无符号数扩展为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单信号扩展：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SignalExt_32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一位信号扩展为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位扩展函数仿真</a:t>
            </a:r>
            <a:endParaRPr lang="en-US" altLang="zh-CN" sz="2400" dirty="0"/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时序仿真激励要点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：选择正数、负数、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仿真通过后封装</a:t>
            </a:r>
            <a:endParaRPr lang="en-US" altLang="zh-CN" sz="2000" dirty="0">
              <a:solidFill>
                <a:prstClr val="black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图型模块调用关系：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选一为例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20072" y="1275191"/>
            <a:ext cx="1487831" cy="1289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80112" y="2852936"/>
            <a:ext cx="2810605" cy="1152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36296" y="4256221"/>
            <a:ext cx="1475018" cy="23926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56617" y="5086482"/>
            <a:ext cx="4752528" cy="1188132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256617" y="5877272"/>
            <a:ext cx="2883335" cy="3299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779912" y="5589240"/>
            <a:ext cx="3744416" cy="41638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582732" y="5538360"/>
            <a:ext cx="984685" cy="754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双击逻辑符号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21007419">
            <a:off x="5868145" y="5320253"/>
            <a:ext cx="1494424" cy="432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模块名对应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设计要点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1988840"/>
            <a:ext cx="8697144" cy="2160240"/>
          </a:xfrm>
        </p:spPr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拷贝模块的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Symbol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文件到当前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工程根目录：</a:t>
            </a: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MUX2T1_5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MUX4T1_5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MUX2T1_32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MUX4T1_32</a:t>
            </a:r>
            <a:endParaRPr lang="en-US" altLang="zh-CN" sz="2400" dirty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MUX2T1_8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MUX8T1_8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MUX8T1_32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MUX2T1_64</a:t>
            </a:r>
            <a:endParaRPr lang="en-US" altLang="zh-CN" sz="2400" dirty="0" smtClean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dd_32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ADC32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or32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nor32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srl32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or32</a:t>
            </a:r>
            <a:r>
              <a:rPr lang="zh-CN" altLang="en-US" sz="2400" dirty="0" smtClean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2400" dirty="0" smtClean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Ext_32.sym</a:t>
            </a:r>
            <a:r>
              <a:rPr lang="zh-CN" alt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SignalExt_32.sym</a:t>
            </a:r>
            <a:r>
              <a:rPr lang="zh-CN" altLang="en-US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or_bit_32.sym</a:t>
            </a:r>
            <a:endParaRPr lang="zh-CN" altLang="en-US" sz="2400" dirty="0" smtClean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220072" y="4581128"/>
            <a:ext cx="3312368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tx1"/>
                </a:solidFill>
              </a:rPr>
              <a:t>模块逻辑符号可以自制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仿真参考：以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选一为例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12875"/>
            <a:ext cx="8229600" cy="4895850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endParaRPr lang="en-US" altLang="zh-CN" sz="2200" dirty="0"/>
          </a:p>
          <a:p>
            <a:pPr lvl="1">
              <a:spcBef>
                <a:spcPts val="0"/>
              </a:spcBef>
              <a:defRPr/>
            </a:pPr>
            <a:endParaRPr lang="en-US" altLang="zh-CN" sz="2200" dirty="0" smtClean="0"/>
          </a:p>
          <a:p>
            <a:pPr lvl="1">
              <a:spcBef>
                <a:spcPts val="0"/>
              </a:spcBef>
              <a:defRPr/>
            </a:pPr>
            <a:endParaRPr lang="en-US" altLang="zh-CN" sz="2200" dirty="0" smtClean="0"/>
          </a:p>
          <a:p>
            <a:pPr lvl="1">
              <a:spcBef>
                <a:spcPts val="0"/>
              </a:spcBef>
              <a:defRPr/>
            </a:pPr>
            <a:endParaRPr lang="en-US" altLang="zh-CN" sz="2200" dirty="0"/>
          </a:p>
          <a:p>
            <a:pPr lvl="1">
              <a:spcBef>
                <a:spcPts val="0"/>
              </a:spcBef>
              <a:defRPr/>
            </a:pPr>
            <a:endParaRPr lang="en-US" altLang="zh-CN" sz="2200" dirty="0" smtClean="0"/>
          </a:p>
          <a:p>
            <a:pPr lvl="1">
              <a:spcBef>
                <a:spcPts val="0"/>
              </a:spcBef>
              <a:defRPr/>
            </a:pPr>
            <a:endParaRPr lang="en-US" altLang="zh-CN" sz="2200" dirty="0"/>
          </a:p>
          <a:p>
            <a:pPr lvl="1">
              <a:spcBef>
                <a:spcPts val="0"/>
              </a:spcBef>
              <a:defRPr/>
            </a:pPr>
            <a:endParaRPr lang="en-US" altLang="zh-CN" sz="2200" dirty="0"/>
          </a:p>
          <a:p>
            <a:pPr lvl="1">
              <a:spcBef>
                <a:spcPts val="0"/>
              </a:spcBef>
              <a:defRPr/>
            </a:pPr>
            <a:endParaRPr lang="en-US" altLang="zh-CN" sz="2200" dirty="0" smtClean="0"/>
          </a:p>
          <a:p>
            <a:pPr lvl="1">
              <a:spcBef>
                <a:spcPts val="0"/>
              </a:spcBef>
              <a:defRPr/>
            </a:pPr>
            <a:endParaRPr lang="en-US" altLang="zh-CN" sz="2200" dirty="0"/>
          </a:p>
          <a:p>
            <a:pPr lvl="1">
              <a:spcBef>
                <a:spcPts val="0"/>
              </a:spcBef>
              <a:defRPr/>
            </a:pPr>
            <a:endParaRPr lang="en-US" altLang="zh-CN" sz="2200" dirty="0" smtClean="0"/>
          </a:p>
          <a:p>
            <a:pPr lvl="1">
              <a:spcBef>
                <a:spcPts val="0"/>
              </a:spcBef>
              <a:defRPr/>
            </a:pPr>
            <a:endParaRPr lang="en-US" altLang="zh-CN" dirty="0"/>
          </a:p>
          <a:p>
            <a:pPr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综合电路后描述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 RTL Schematic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分析学习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代码综合后电路描述</a:t>
            </a:r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endParaRPr lang="zh-CN" altLang="en-US" sz="2200" dirty="0"/>
          </a:p>
        </p:txBody>
      </p:sp>
      <p:pic>
        <p:nvPicPr>
          <p:cNvPr id="40964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871788"/>
            <a:ext cx="828040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矩形 4"/>
          <p:cNvSpPr>
            <a:spLocks noChangeArrowheads="1"/>
          </p:cNvSpPr>
          <p:nvPr/>
        </p:nvSpPr>
        <p:spPr bwMode="auto">
          <a:xfrm>
            <a:off x="576263" y="1187450"/>
            <a:ext cx="172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/>
              <a:t>参考激励：</a:t>
            </a:r>
            <a:endParaRPr lang="en-US" altLang="zh-CN" sz="2400"/>
          </a:p>
        </p:txBody>
      </p:sp>
      <p:pic>
        <p:nvPicPr>
          <p:cNvPr id="4096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084263"/>
            <a:ext cx="295275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1044575"/>
            <a:ext cx="1073150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工程二：</a:t>
            </a:r>
            <a:r>
              <a:rPr lang="en-US" altLang="zh-CN" sz="36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OExp01-MUX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设计八</a:t>
            </a:r>
            <a:r>
              <a:rPr lang="zh-CN" altLang="en-US" sz="2800" dirty="0">
                <a:solidFill>
                  <a:schemeClr val="tx1"/>
                </a:solidFill>
              </a:rPr>
              <a:t>数据通路模块：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位存储器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32×1024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黑体" panose="02010609060101010101" pitchFamily="49" charset="-122"/>
                <a:cs typeface="黑体" panose="02010609060101010101" pitchFamily="49" charset="-122"/>
              </a:rPr>
              <a:t>ROM_D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32×1024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RAM_B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Memory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=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Memory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搭建</a:t>
            </a: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物理验证输入输出平台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调用核或已设计模块实现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开关去抖模块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U9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数据输入模块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(IP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M4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通用分频模块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clk_div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U8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八</a:t>
            </a:r>
            <a:r>
              <a:rPr lang="zh-CN" altLang="en-US" sz="2000" dirty="0"/>
              <a:t>数据通路</a:t>
            </a:r>
            <a:r>
              <a:rPr lang="zh-CN" altLang="en-US" sz="2000" dirty="0" smtClean="0"/>
              <a:t>模块</a:t>
            </a:r>
            <a:r>
              <a:rPr lang="en-US" altLang="zh-CN" sz="2000" dirty="0" smtClean="0"/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U5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/>
              <a:t>七段显示模块</a:t>
            </a:r>
            <a:r>
              <a:rPr lang="en-US" altLang="zh-CN" sz="2000" dirty="0"/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SSeg7_Dev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U6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显示模块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(SPIO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U7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z="4800" smtClean="0">
                <a:ea typeface="黑体" panose="02010609060101010101" pitchFamily="49" charset="-122"/>
              </a:rPr>
              <a:t>实验目的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5"/>
            <a:ext cx="8064500" cy="4752975"/>
          </a:xfrm>
        </p:spPr>
        <p:txBody>
          <a:bodyPr/>
          <a:lstStyle/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1.	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熟练掌握</a:t>
            </a:r>
            <a:r>
              <a:rPr lang="en-US" altLang="zh-CN" sz="2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EDA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开发工具和开发流程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2.	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复习数字逻辑设计实现方法</a:t>
            </a:r>
            <a:endParaRPr lang="zh-CN" altLang="en-US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3.	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扩展优化逻辑实验基本模块</a:t>
            </a:r>
            <a:endParaRPr lang="zh-CN" altLang="en-US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4.	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优化计算机系统实现的辅助模块</a:t>
            </a:r>
            <a:endParaRPr lang="zh-CN" altLang="en-US" sz="28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09600" indent="-60960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5.	</a:t>
            </a:r>
            <a:r>
              <a:rPr lang="zh-CN" altLang="en-US" sz="2800" dirty="0" smtClean="0">
                <a:solidFill>
                  <a:schemeClr val="tx1"/>
                </a:solidFill>
                <a:latin typeface="+mn-ea"/>
                <a:ea typeface="+mn-ea"/>
              </a:rPr>
              <a:t>了解计算机硬件系统将中到的最基本模块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D2DCE1-802A-4EDB-9A4E-3B9FF16CF05D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设计要点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9454"/>
            <a:ext cx="8229600" cy="489585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zh-CN" altLang="en-US" sz="2800" dirty="0" smtClean="0">
                <a:solidFill>
                  <a:schemeClr val="tx1"/>
                </a:solidFill>
              </a:rPr>
              <a:t>新建工程：</a:t>
            </a:r>
            <a:r>
              <a:rPr lang="en-US" altLang="zh-CN" sz="2400" dirty="0" smtClean="0">
                <a:solidFill>
                  <a:srgbClr val="3E3EF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OExp01-MUX</a:t>
            </a:r>
            <a:endParaRPr lang="en-US" altLang="zh-CN" sz="2400" b="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800" dirty="0">
                <a:solidFill>
                  <a:schemeClr val="tx1"/>
                </a:solidFill>
              </a:rPr>
              <a:t>设计八数据通路模块：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Multi_8CH32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参考逻辑实验七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调用工程一设计的多路选择器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结构化调用和行为混合描述实现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仿真测试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激励要点：参考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相当于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共享摆地摊控制信号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  <a:defRPr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复位测试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spcBef>
                <a:spcPts val="0"/>
              </a:spcBef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使能控制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仿真通过后封装逻辑符号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Multi_8CH32.sym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学习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RTL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综合电路后描述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  <a:defRPr/>
            </a:pP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打开</a:t>
            </a:r>
            <a:r>
              <a:rPr lang="en-US" altLang="zh-CN" sz="18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RTL Schematic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分析学习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HDL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代码综合后电路</a:t>
            </a:r>
            <a:r>
              <a:rPr lang="zh-CN" altLang="en-US" sz="1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</a:t>
            </a:r>
            <a:endParaRPr lang="en-US" altLang="zh-CN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76256" y="1916832"/>
            <a:ext cx="1734810" cy="336530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存储器：参考逻辑实验五、十四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SP3</a:t>
            </a:r>
            <a:r>
              <a:rPr lang="zh-CN" altLang="en-US" sz="2400" dirty="0" smtClean="0"/>
              <a:t>实验平台均用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Memory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b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RAM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Memory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初始化数据：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设计流程参考本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附录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完成后修改工程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ipcore_dir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目录中的模块符号，或替换成自己的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1419" y="4242826"/>
            <a:ext cx="2419706" cy="136815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780081" y="2708920"/>
            <a:ext cx="2089054" cy="1267737"/>
            <a:chOff x="6444208" y="1939431"/>
            <a:chExt cx="1462338" cy="79225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6566045" y="1939431"/>
              <a:ext cx="1340501" cy="792258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6444208" y="2335560"/>
              <a:ext cx="432048" cy="315373"/>
            </a:xfrm>
            <a:prstGeom prst="ellipse">
              <a:avLst/>
            </a:pr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232063" y="2217388"/>
              <a:ext cx="303295" cy="2160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 smtClean="0">
                  <a:solidFill>
                    <a:srgbClr val="FF0000"/>
                  </a:solidFill>
                </a:rPr>
                <a:t>/D</a:t>
              </a:r>
              <a:endParaRPr lang="zh-CN" altLang="en-US" sz="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16194" y="3246090"/>
            <a:ext cx="6355185" cy="2131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6195" lvl="1" eaLnBrk="0" fontAlgn="base" hangingPunct="0">
              <a:spcAft>
                <a:spcPct val="0"/>
              </a:spcAft>
              <a:buClr>
                <a:srgbClr val="00206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memory_initialization_radix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=16;</a:t>
            </a:r>
            <a:endParaRPr lang="en-US" altLang="zh-CN" sz="16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6195" lvl="1" eaLnBrk="0" fontAlgn="base" hangingPunct="0">
              <a:spcAft>
                <a:spcPct val="0"/>
              </a:spcAft>
              <a:buClr>
                <a:srgbClr val="00206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memory_initialization_vector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=</a:t>
            </a:r>
            <a:endParaRPr lang="en-US" altLang="zh-CN" sz="16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6195" lvl="1" eaLnBrk="0" fontAlgn="base" hangingPunct="0">
              <a:spcAft>
                <a:spcPct val="0"/>
              </a:spcAft>
              <a:buClr>
                <a:srgbClr val="002060"/>
              </a:buClr>
              <a:buSzPct val="100000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00000000, 11111111, 22222222, 33333333, 44444444, 55555555, 66666666, 77777777, 88888888, 99999999, </a:t>
            </a: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aaaaaaaa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bbbbbbbb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endParaRPr lang="en-US" altLang="zh-CN" sz="160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6195" lvl="1" eaLnBrk="0" fontAlgn="base" hangingPunct="0">
              <a:spcAft>
                <a:spcPct val="0"/>
              </a:spcAft>
              <a:buClr>
                <a:srgbClr val="002060"/>
              </a:buClr>
              <a:buSzPct val="100000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cccccccc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dddddddd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eeeeeeee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prstClr val="black"/>
                </a:solidFill>
                <a:latin typeface="宋体" panose="02010600030101010101" pitchFamily="2" charset="-122"/>
              </a:rPr>
              <a:t>ffffffff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, </a:t>
            </a:r>
            <a:r>
              <a:rPr lang="en-US" altLang="zh-CN" sz="1600" dirty="0">
                <a:solidFill>
                  <a:srgbClr val="FF0000"/>
                </a:solidFill>
                <a:latin typeface="宋体" panose="02010600030101010101" pitchFamily="2" charset="-122"/>
              </a:rPr>
              <a:t>557EF7E0, D7BDFBD9, D7DBFDB9, DFCFFCFB, DFCFBFFF, F7F3DFFF, FFFFDF3D, FFFF9DB9, FFFFBCFB, DFCFFCFB, DFCFBFFF, D7DB9FFF, D7DBFDB9, D7BDFBD9, FFFF07E0, 007E0FFF, 03bdf020, 03def820, 08002300</a:t>
            </a:r>
            <a:r>
              <a:rPr lang="en-US" altLang="zh-CN" sz="1600" dirty="0">
                <a:solidFill>
                  <a:prstClr val="black"/>
                </a:solidFill>
                <a:latin typeface="宋体" panose="02010600030101010101" pitchFamily="2" charset="-122"/>
              </a:rPr>
              <a:t>;</a:t>
            </a:r>
            <a:endParaRPr lang="en-US" altLang="zh-CN" sz="160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65661" y="3378687"/>
            <a:ext cx="2720713" cy="281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红色数据</a:t>
            </a:r>
            <a:r>
              <a:rPr lang="zh-CN" altLang="en-US" dirty="0" smtClean="0"/>
              <a:t>是七段</a:t>
            </a:r>
            <a:r>
              <a:rPr lang="en-US" altLang="zh-CN" dirty="0" smtClean="0"/>
              <a:t>LED</a:t>
            </a:r>
            <a:r>
              <a:rPr lang="zh-CN" altLang="en-US" dirty="0" smtClean="0"/>
              <a:t>图形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229600" cy="521826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搭建物理验证输入输出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平台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拷贝需要的模块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Symbol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文件到当前工程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根目录</a:t>
            </a: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SAnti_jitter.sym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(U9)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：开关按钮预处理模块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SEnter_2_32.sym(U10)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：双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位输入模块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Multi_8CH32.sym(U5)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：八通道选择模块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用于显示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clk_div.sym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(U8)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：通用分频模块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SSeg7_Dev.sym(U6)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：七段显示器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SPIO.sym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(U7)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LED/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并行输出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ROM_B.sym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(U2)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：程序存储器</a:t>
            </a:r>
            <a:endParaRPr lang="en-US" altLang="zh-CN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ts val="2600"/>
              </a:lnSpc>
              <a:spcBef>
                <a:spcPts val="0"/>
              </a:spcBef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ipcore_dir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目录中的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ROM_B.sym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600"/>
              </a:lnSpc>
              <a:spcBef>
                <a:spcPts val="0"/>
              </a:spcBef>
            </a:pP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RAM_B(U3)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：主存储器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lnSpc>
                <a:spcPts val="2600"/>
              </a:lnSpc>
              <a:spcBef>
                <a:spcPts val="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删除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ipcore_dir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目录中的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RAM_B.sym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文件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新建顶层模块输入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模板：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OExp01_MUX.sch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参考附录输入顶层逻辑电路描述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2">
              <a:spcBef>
                <a:spcPts val="0"/>
              </a:spcBef>
            </a:pP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90366" y="4502264"/>
            <a:ext cx="7941568" cy="19518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阵列式按键预处理与输入模块连接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405" y="912495"/>
            <a:ext cx="8229600" cy="36690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阵列式按键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000" dirty="0" smtClean="0"/>
              <a:t>列输入信号：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BTN_y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→去抖处理输出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BTN_Ok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pulse_out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000" dirty="0" smtClean="0"/>
              <a:t>行输出信号：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BTN_x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→扫描输出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Key_out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0000-1111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阵列扫描码读取握手信号：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Key_ready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readn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去抖后：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CR=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短按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去抖后输出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SW_OK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双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位数据输入</a:t>
            </a:r>
            <a:r>
              <a:rPr lang="zh-CN" altLang="en-US" sz="2800" dirty="0" smtClean="0">
                <a:solidFill>
                  <a:schemeClr val="tx1"/>
                </a:solidFill>
              </a:rPr>
              <a:t>模块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SW_OK(15)=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读取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BTN_OK(2:0)</a:t>
            </a:r>
            <a:r>
              <a:rPr lang="zh-CN" altLang="en-US" sz="2000" dirty="0"/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SW_OK(15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D_ready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Key_ready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读取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Key_out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b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2000" dirty="0" smtClean="0"/>
              <a:t>输出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，输出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SEnter_2_32:Ctrl(4:0) =SW_OK(7:5),SW_OK(15),SW_OK(0)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显示信号与七段显示器连接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七段显示器连接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(20)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Hexs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Disp_num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point_out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LES=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LE_out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>
                <a:solidFill>
                  <a:schemeClr val="tx1"/>
                </a:solidFill>
              </a:rPr>
              <a:t>显示通道</a:t>
            </a:r>
            <a:r>
              <a:rPr lang="zh-CN" altLang="en-US" sz="2800" dirty="0" smtClean="0">
                <a:solidFill>
                  <a:schemeClr val="tx1"/>
                </a:solidFill>
              </a:rPr>
              <a:t>连接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系统时钟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RSTN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EN=1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：本实验不用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Test=SW_OK[7:5]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Data0~7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：连接待显示信号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55151" y="1108035"/>
            <a:ext cx="4664441" cy="47109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9992" y="4077072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 smtClean="0">
                <a:solidFill>
                  <a:srgbClr val="FF0000"/>
                </a:solidFill>
              </a:rPr>
              <a:t>SW_OK[7:0]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存储器连接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37888" y="3140968"/>
            <a:ext cx="3803383" cy="30963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64492" y="360437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通道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60035" y="515719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通道</a:t>
            </a:r>
            <a:r>
              <a:rPr lang="en-US" altLang="zh-CN" dirty="0" smtClean="0"/>
              <a:t>7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899" y="1070992"/>
            <a:ext cx="8229600" cy="48965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地址线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地址线相同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addre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={5’b00000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SW[3]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[27:24]}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SW[3]=0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0~F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(SW[0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]=1)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SW[3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输出点阵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(SW[0]=0)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数据线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输出连接显示通道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6,</a:t>
            </a:r>
            <a:b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同时输入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输出数据线连接显</a:t>
            </a:r>
            <a:b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示通道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控制线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lka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=~clk_100MHz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=SW_OK(4)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spcBef>
                <a:spcPts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SW_OK(4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有输出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实验一顶层模块逻辑结构：</a:t>
            </a:r>
            <a:r>
              <a:rPr lang="en-US" altLang="zh-CN" sz="3100" dirty="0" smtClean="0">
                <a:solidFill>
                  <a:srgbClr val="FF0000"/>
                </a:solidFill>
              </a:rPr>
              <a:t>SWORD</a:t>
            </a:r>
            <a:r>
              <a:rPr lang="zh-CN" altLang="en-US" sz="3100" dirty="0" smtClean="0">
                <a:solidFill>
                  <a:srgbClr val="FF0000"/>
                </a:solidFill>
              </a:rPr>
              <a:t>平台</a:t>
            </a:r>
            <a:endParaRPr lang="zh-CN" altLang="en-US" sz="31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70992"/>
            <a:ext cx="9144000" cy="52030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7784" y="4653136"/>
            <a:ext cx="209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Distributed </a:t>
            </a:r>
            <a:r>
              <a:rPr lang="en-US" altLang="zh-CN" dirty="0">
                <a:solidFill>
                  <a:srgbClr val="FF0000"/>
                </a:solidFill>
              </a:rPr>
              <a:t>Memory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没有</a:t>
            </a:r>
            <a:r>
              <a:rPr lang="en-US" altLang="zh-CN" dirty="0" err="1" smtClean="0">
                <a:solidFill>
                  <a:srgbClr val="FF0000"/>
                </a:solidFill>
              </a:rPr>
              <a:t>clka</a:t>
            </a:r>
            <a:r>
              <a:rPr lang="zh-CN" altLang="en-US" dirty="0" smtClean="0">
                <a:solidFill>
                  <a:srgbClr val="FF0000"/>
                </a:solidFill>
              </a:rPr>
              <a:t>引脚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7020272" y="2492896"/>
            <a:ext cx="1440160" cy="244827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252" y="-141813"/>
            <a:ext cx="7869560" cy="95436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实验一顶层模块逻辑结构：</a:t>
            </a:r>
            <a:r>
              <a:rPr lang="en-US" altLang="zh-CN" sz="3100" dirty="0" smtClean="0">
                <a:solidFill>
                  <a:srgbClr val="FF0000"/>
                </a:solidFill>
              </a:rPr>
              <a:t>SWORD</a:t>
            </a:r>
            <a:r>
              <a:rPr lang="zh-CN" altLang="en-US" sz="3100" dirty="0" smtClean="0">
                <a:solidFill>
                  <a:srgbClr val="FF0000"/>
                </a:solidFill>
              </a:rPr>
              <a:t>平台</a:t>
            </a:r>
            <a:endParaRPr lang="zh-CN" altLang="en-US" sz="31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067182"/>
            <a:ext cx="9144000" cy="52030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27784" y="4653136"/>
            <a:ext cx="2098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Distributed </a:t>
            </a:r>
            <a:r>
              <a:rPr lang="en-US" altLang="zh-CN" dirty="0">
                <a:solidFill>
                  <a:srgbClr val="FF0000"/>
                </a:solidFill>
              </a:rPr>
              <a:t>Memory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没有</a:t>
            </a:r>
            <a:r>
              <a:rPr lang="en-US" altLang="zh-CN" dirty="0" err="1" smtClean="0">
                <a:solidFill>
                  <a:srgbClr val="FF0000"/>
                </a:solidFill>
              </a:rPr>
              <a:t>clka</a:t>
            </a:r>
            <a:r>
              <a:rPr lang="zh-CN" altLang="en-US" dirty="0" smtClean="0">
                <a:solidFill>
                  <a:srgbClr val="FF0000"/>
                </a:solidFill>
              </a:rPr>
              <a:t>引脚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7020272" y="2492896"/>
            <a:ext cx="1440160" cy="244827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60750" y="1997710"/>
            <a:ext cx="186499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C00000"/>
                </a:solidFill>
              </a:rPr>
              <a:t>SW_OK(7:5),SW_OK(15),SW_OK(0)</a:t>
            </a:r>
            <a:endParaRPr lang="zh-CN" altLang="en-US" sz="9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77890" y="3036570"/>
            <a:ext cx="85788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solidFill>
                  <a:srgbClr val="C00000"/>
                </a:solidFill>
              </a:rPr>
              <a:t>SW_OK(7:5)</a:t>
            </a:r>
            <a:endParaRPr lang="zh-CN" altLang="en-US" sz="9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0610" y="2227580"/>
            <a:ext cx="17589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solidFill>
                  <a:srgbClr val="FF0000"/>
                </a:solidFill>
                <a:sym typeface="+mn-ea"/>
              </a:rPr>
              <a:t>双</a:t>
            </a:r>
            <a:r>
              <a:rPr lang="en-US" altLang="zh-CN" sz="1000" b="1" dirty="0" smtClean="0">
                <a:solidFill>
                  <a:srgbClr val="FF0000"/>
                </a:solidFill>
                <a:sym typeface="+mn-ea"/>
              </a:rPr>
              <a:t>32</a:t>
            </a:r>
            <a:r>
              <a:rPr lang="zh-CN" altLang="en-US" sz="1000" b="1" dirty="0" smtClean="0">
                <a:solidFill>
                  <a:srgbClr val="FF0000"/>
                </a:solidFill>
                <a:sym typeface="+mn-ea"/>
              </a:rPr>
              <a:t>位数据输入</a:t>
            </a:r>
            <a:r>
              <a:rPr lang="en-US" altLang="zh-CN" sz="1000" b="1" dirty="0" smtClean="0">
                <a:solidFill>
                  <a:srgbClr val="FF0000"/>
                </a:solidFill>
                <a:sym typeface="+mn-ea"/>
              </a:rPr>
              <a:t>M4</a:t>
            </a:r>
            <a:endParaRPr lang="en-US" altLang="zh-CN" sz="1000" b="1" dirty="0" smtClean="0">
              <a:solidFill>
                <a:srgbClr val="FF0000"/>
              </a:solidFill>
              <a:sym typeface="+mn-ea"/>
            </a:endParaRPr>
          </a:p>
          <a:p>
            <a:r>
              <a:rPr lang="zh-CN" altLang="en-US" sz="1000" b="1" dirty="0" smtClean="0">
                <a:solidFill>
                  <a:schemeClr val="accent2"/>
                </a:solidFill>
                <a:sym typeface="+mn-ea"/>
              </a:rPr>
              <a:t>主要功能输出</a:t>
            </a:r>
            <a:r>
              <a:rPr lang="en-US" altLang="zh-CN" sz="1000" b="1" dirty="0" smtClean="0">
                <a:solidFill>
                  <a:schemeClr val="accent2"/>
                </a:solidFill>
                <a:sym typeface="+mn-ea"/>
              </a:rPr>
              <a:t>Ai:87654321(</a:t>
            </a:r>
            <a:r>
              <a:rPr lang="zh-CN" altLang="en-US" sz="1000" b="1" dirty="0" smtClean="0">
                <a:solidFill>
                  <a:schemeClr val="accent2"/>
                </a:solidFill>
                <a:sym typeface="+mn-ea"/>
              </a:rPr>
              <a:t>通道</a:t>
            </a:r>
            <a:r>
              <a:rPr lang="en-US" altLang="zh-CN" sz="1000" b="1" dirty="0" smtClean="0">
                <a:solidFill>
                  <a:schemeClr val="accent2"/>
                </a:solidFill>
                <a:sym typeface="+mn-ea"/>
              </a:rPr>
              <a:t>0)</a:t>
            </a:r>
            <a:endParaRPr lang="zh-CN" altLang="en-US" sz="1000" b="1" dirty="0" smtClean="0">
              <a:solidFill>
                <a:schemeClr val="accent2"/>
              </a:solidFill>
              <a:sym typeface="+mn-ea"/>
            </a:endParaRPr>
          </a:p>
          <a:p>
            <a:r>
              <a:rPr lang="en-US" altLang="zh-CN" sz="1000" b="1" dirty="0" smtClean="0">
                <a:solidFill>
                  <a:schemeClr val="accent2"/>
                </a:solidFill>
                <a:sym typeface="+mn-ea"/>
              </a:rPr>
              <a:t>Bi:12345678(</a:t>
            </a:r>
            <a:r>
              <a:rPr lang="zh-CN" altLang="en-US" sz="1000" b="1" dirty="0" smtClean="0">
                <a:solidFill>
                  <a:schemeClr val="accent2"/>
                </a:solidFill>
                <a:sym typeface="+mn-ea"/>
              </a:rPr>
              <a:t>通道</a:t>
            </a:r>
            <a:r>
              <a:rPr lang="en-US" altLang="zh-CN" sz="1000" b="1" dirty="0" smtClean="0">
                <a:solidFill>
                  <a:schemeClr val="accent2"/>
                </a:solidFill>
                <a:sym typeface="+mn-ea"/>
              </a:rPr>
              <a:t>1)</a:t>
            </a:r>
            <a:endParaRPr lang="en-US" altLang="zh-CN" sz="1000" b="1" dirty="0" smtClean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17615" y="880110"/>
            <a:ext cx="21971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U6:SWORD板七段码显示器</a:t>
            </a:r>
            <a:endParaRPr lang="en-US" altLang="zh-CN" sz="1200"/>
          </a:p>
        </p:txBody>
      </p:sp>
      <p:sp>
        <p:nvSpPr>
          <p:cNvPr id="11" name="文本框 10"/>
          <p:cNvSpPr txBox="1"/>
          <p:nvPr/>
        </p:nvSpPr>
        <p:spPr>
          <a:xfrm>
            <a:off x="6673215" y="5054600"/>
            <a:ext cx="14859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00B050"/>
                </a:solidFill>
              </a:rPr>
              <a:t>U7:</a:t>
            </a:r>
            <a:r>
              <a:rPr lang="zh-CN" altLang="en-US" sz="1000" b="1">
                <a:solidFill>
                  <a:srgbClr val="00B050"/>
                </a:solidFill>
              </a:rPr>
              <a:t>15位LED指示灯控制</a:t>
            </a:r>
            <a:endParaRPr lang="zh-CN" altLang="en-US" sz="1000" b="1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3080" y="3487420"/>
            <a:ext cx="2817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FF"/>
                </a:solidFill>
              </a:rPr>
              <a:t>U2:</a:t>
            </a:r>
            <a:r>
              <a:rPr lang="zh-CN" altLang="en-US" sz="1200" b="1">
                <a:solidFill>
                  <a:srgbClr val="FF00FF"/>
                </a:solidFill>
              </a:rPr>
              <a:t>只读存储器</a:t>
            </a:r>
            <a:endParaRPr lang="zh-CN" altLang="en-US" sz="1200" b="1">
              <a:solidFill>
                <a:srgbClr val="FF00FF"/>
              </a:solidFill>
            </a:endParaRPr>
          </a:p>
          <a:p>
            <a:r>
              <a:rPr lang="zh-CN" altLang="en-US" sz="1200" b="1">
                <a:solidFill>
                  <a:srgbClr val="FF00FF"/>
                </a:solidFill>
              </a:rPr>
              <a:t>SW[3]=</a:t>
            </a:r>
            <a:r>
              <a:rPr lang="en-US" altLang="zh-CN" sz="1200" b="1">
                <a:solidFill>
                  <a:srgbClr val="FF00FF"/>
                </a:solidFill>
              </a:rPr>
              <a:t>0,</a:t>
            </a:r>
            <a:r>
              <a:rPr lang="zh-CN" altLang="en-US" sz="1200" b="1">
                <a:solidFill>
                  <a:srgbClr val="FF00FF"/>
                </a:solidFill>
              </a:rPr>
              <a:t>导入coe 文件中文本数据。</a:t>
            </a:r>
            <a:endParaRPr lang="zh-CN" altLang="en-US" sz="1200" b="1">
              <a:solidFill>
                <a:srgbClr val="FF00FF"/>
              </a:solidFill>
            </a:endParaRPr>
          </a:p>
          <a:p>
            <a:r>
              <a:rPr lang="en-US" altLang="zh-CN" sz="1200" b="1">
                <a:solidFill>
                  <a:srgbClr val="FF00FF"/>
                </a:solidFill>
              </a:rPr>
              <a:t>SW[3]=1,</a:t>
            </a:r>
            <a:r>
              <a:rPr lang="zh-CN" altLang="en-US" sz="1200" b="1">
                <a:solidFill>
                  <a:srgbClr val="FF00FF"/>
                </a:solidFill>
                <a:sym typeface="+mn-ea"/>
              </a:rPr>
              <a:t>导入coe 文件中图像数据。</a:t>
            </a:r>
            <a:endParaRPr lang="en-US" altLang="zh-CN" sz="1200" b="1">
              <a:solidFill>
                <a:srgbClr val="FF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3495" y="5445125"/>
            <a:ext cx="2686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3399"/>
                </a:solidFill>
              </a:rPr>
              <a:t>U3:随机存储器(读写)</a:t>
            </a:r>
            <a:endParaRPr lang="zh-CN" altLang="en-US" sz="1200" b="1">
              <a:solidFill>
                <a:srgbClr val="FF3399"/>
              </a:solidFill>
            </a:endParaRPr>
          </a:p>
          <a:p>
            <a:r>
              <a:rPr lang="zh-CN" altLang="en-US" sz="1200" b="1">
                <a:solidFill>
                  <a:srgbClr val="FF3399"/>
                </a:solidFill>
              </a:rPr>
              <a:t>SW[4]=1，导入 ROM </a:t>
            </a:r>
            <a:r>
              <a:rPr lang="en-US" altLang="zh-CN" sz="1200" b="1">
                <a:solidFill>
                  <a:srgbClr val="FF3399"/>
                </a:solidFill>
              </a:rPr>
              <a:t>U2</a:t>
            </a:r>
            <a:r>
              <a:rPr lang="zh-CN" altLang="en-US" sz="1200" b="1">
                <a:solidFill>
                  <a:srgbClr val="FF3399"/>
                </a:solidFill>
              </a:rPr>
              <a:t>中的数据</a:t>
            </a:r>
            <a:endParaRPr lang="zh-CN" altLang="en-US" sz="1200" b="1">
              <a:solidFill>
                <a:srgbClr val="FF3399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3980" y="2851785"/>
            <a:ext cx="20313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accent5">
                    <a:lumMod val="50000"/>
                  </a:schemeClr>
                </a:solidFill>
                <a:sym typeface="+mn-ea"/>
              </a:rPr>
              <a:t>U8:</a:t>
            </a:r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sym typeface="+mn-ea"/>
              </a:rPr>
              <a:t>通用分频器模块</a:t>
            </a:r>
            <a:endParaRPr lang="zh-CN" altLang="en-US" sz="1400" dirty="0" smtClean="0">
              <a:solidFill>
                <a:schemeClr val="accent5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69510" y="4568190"/>
            <a:ext cx="38557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accent4"/>
                </a:solidFill>
              </a:rPr>
              <a:t>U5:八数据通路模块</a:t>
            </a:r>
            <a:endParaRPr lang="zh-CN" altLang="en-US" sz="1000" b="1">
              <a:solidFill>
                <a:schemeClr val="accent4"/>
              </a:solidFill>
            </a:endParaRPr>
          </a:p>
          <a:p>
            <a:r>
              <a:rPr lang="zh-CN" altLang="en-US" sz="1000" b="1">
                <a:solidFill>
                  <a:schemeClr val="accent4"/>
                </a:solidFill>
              </a:rPr>
              <a:t>Point_in(63:0)：小数点输入 每个通道8位，共64位</a:t>
            </a:r>
            <a:endParaRPr lang="zh-CN" altLang="en-US" sz="1000" b="1">
              <a:solidFill>
                <a:schemeClr val="accent4"/>
              </a:solidFill>
            </a:endParaRPr>
          </a:p>
          <a:p>
            <a:r>
              <a:rPr lang="zh-CN" altLang="en-US" sz="1000" b="1">
                <a:solidFill>
                  <a:schemeClr val="accent4"/>
                </a:solidFill>
              </a:rPr>
              <a:t>LES(63:0)：使能LE (闪烁)控制输入每个通道8位，共64位</a:t>
            </a:r>
            <a:endParaRPr lang="zh-CN" altLang="en-US" sz="1000" b="1">
              <a:solidFill>
                <a:schemeClr val="accent4"/>
              </a:solidFill>
            </a:endParaRPr>
          </a:p>
        </p:txBody>
      </p:sp>
      <p:graphicFrame>
        <p:nvGraphicFramePr>
          <p:cNvPr id="9" name="对象 8"/>
          <p:cNvGraphicFramePr/>
          <p:nvPr/>
        </p:nvGraphicFramePr>
        <p:xfrm>
          <a:off x="2110740" y="70485"/>
          <a:ext cx="1499870" cy="1139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2" imgW="3409950" imgH="3028950" progId="Paint.Picture">
                  <p:embed/>
                </p:oleObj>
              </mc:Choice>
              <mc:Fallback>
                <p:oleObj name="" r:id="rId2" imgW="3409950" imgH="3028950" progId="Paint.Picture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10740" y="70485"/>
                        <a:ext cx="1499870" cy="1139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250180" y="557530"/>
            <a:ext cx="25761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err="1">
                <a:solidFill>
                  <a:schemeClr val="accent4">
                    <a:lumMod val="75000"/>
                  </a:schemeClr>
                </a:solidFill>
                <a:sym typeface="+mn-ea"/>
              </a:rPr>
              <a:t>s</a:t>
            </a:r>
            <a:r>
              <a:rPr lang="en-US" altLang="zh-CN" sz="1000" b="1" dirty="0" err="1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eg_clk</a:t>
            </a:r>
            <a:r>
              <a:rPr lang="en-US" altLang="zh-CN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=</a:t>
            </a:r>
            <a:r>
              <a:rPr lang="zh-CN" altLang="en-US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时钟，</a:t>
            </a:r>
            <a:r>
              <a:rPr lang="en-US" altLang="zh-CN" sz="1000" b="1" dirty="0" err="1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seg_out</a:t>
            </a:r>
            <a:r>
              <a:rPr lang="en-US" altLang="zh-CN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=</a:t>
            </a:r>
            <a:r>
              <a:rPr lang="zh-CN" altLang="en-US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串行七段显示数据，</a:t>
            </a:r>
            <a:r>
              <a:rPr lang="en-US" altLang="zh-CN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SEG_PEN=</a:t>
            </a:r>
            <a:r>
              <a:rPr lang="zh-CN" altLang="en-US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使能，</a:t>
            </a:r>
            <a:r>
              <a:rPr lang="en-US" altLang="zh-CN" sz="1000" b="1" dirty="0" err="1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seg_clrn</a:t>
            </a:r>
            <a:r>
              <a:rPr lang="en-US" altLang="zh-CN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=</a:t>
            </a:r>
            <a:r>
              <a:rPr lang="zh-CN" altLang="en-US" sz="1000" b="1" dirty="0" smtClean="0">
                <a:solidFill>
                  <a:schemeClr val="accent4">
                    <a:lumMod val="75000"/>
                  </a:schemeClr>
                </a:solidFill>
                <a:sym typeface="+mn-ea"/>
              </a:rPr>
              <a:t>清零</a:t>
            </a:r>
            <a:endParaRPr lang="zh-CN" altLang="en-US" sz="1000" b="1" dirty="0" smtClean="0">
              <a:solidFill>
                <a:schemeClr val="accent4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53810" y="6270625"/>
            <a:ext cx="24714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prstClr val="black"/>
                </a:solidFill>
                <a:sym typeface="+mn-ea"/>
              </a:rPr>
              <a:t>led_clk</a:t>
            </a:r>
            <a:r>
              <a:rPr lang="en-US" altLang="zh-CN" sz="1000" dirty="0">
                <a:solidFill>
                  <a:prstClr val="black"/>
                </a:solidFill>
                <a:sym typeface="+mn-ea"/>
              </a:rPr>
              <a:t>=</a:t>
            </a:r>
            <a:r>
              <a:rPr lang="zh-CN" altLang="en-US" sz="1000" dirty="0">
                <a:solidFill>
                  <a:prstClr val="black"/>
                </a:solidFill>
                <a:sym typeface="+mn-ea"/>
              </a:rPr>
              <a:t>时钟</a:t>
            </a:r>
            <a:r>
              <a:rPr lang="zh-CN" altLang="en-US" sz="1000" dirty="0" smtClean="0">
                <a:solidFill>
                  <a:prstClr val="black"/>
                </a:solidFill>
                <a:sym typeface="+mn-ea"/>
              </a:rPr>
              <a:t>，</a:t>
            </a:r>
            <a:r>
              <a:rPr lang="en-US" altLang="zh-CN" sz="1000" dirty="0" err="1" smtClean="0">
                <a:solidFill>
                  <a:prstClr val="black"/>
                </a:solidFill>
                <a:sym typeface="+mn-ea"/>
              </a:rPr>
              <a:t>led_sout</a:t>
            </a:r>
            <a:r>
              <a:rPr lang="en-US" altLang="zh-CN" sz="1000" dirty="0">
                <a:solidFill>
                  <a:prstClr val="black"/>
                </a:solidFill>
                <a:sym typeface="+mn-ea"/>
              </a:rPr>
              <a:t>=</a:t>
            </a:r>
            <a:r>
              <a:rPr lang="zh-CN" altLang="en-US" sz="1000" dirty="0" smtClean="0">
                <a:solidFill>
                  <a:prstClr val="black"/>
                </a:solidFill>
                <a:sym typeface="+mn-ea"/>
              </a:rPr>
              <a:t>串行</a:t>
            </a:r>
            <a:r>
              <a:rPr lang="zh-CN" altLang="en-US" sz="1000" dirty="0">
                <a:solidFill>
                  <a:prstClr val="black"/>
                </a:solidFill>
                <a:sym typeface="+mn-ea"/>
              </a:rPr>
              <a:t>输出</a:t>
            </a:r>
            <a:r>
              <a:rPr lang="zh-CN" altLang="en-US" sz="1000" dirty="0" smtClean="0">
                <a:solidFill>
                  <a:prstClr val="black"/>
                </a:solidFill>
                <a:sym typeface="+mn-ea"/>
              </a:rPr>
              <a:t>数据，</a:t>
            </a:r>
            <a:r>
              <a:rPr lang="en-US" altLang="zh-CN" sz="1000" dirty="0" smtClean="0">
                <a:solidFill>
                  <a:prstClr val="black"/>
                </a:solidFill>
                <a:sym typeface="+mn-ea"/>
              </a:rPr>
              <a:t>LED_PEN</a:t>
            </a:r>
            <a:r>
              <a:rPr lang="en-US" altLang="zh-CN" sz="1000" dirty="0">
                <a:solidFill>
                  <a:prstClr val="black"/>
                </a:solidFill>
                <a:sym typeface="+mn-ea"/>
              </a:rPr>
              <a:t>=</a:t>
            </a:r>
            <a:r>
              <a:rPr lang="zh-CN" altLang="en-US" sz="1000" dirty="0">
                <a:solidFill>
                  <a:prstClr val="black"/>
                </a:solidFill>
                <a:sym typeface="+mn-ea"/>
              </a:rPr>
              <a:t>使能</a:t>
            </a:r>
            <a:r>
              <a:rPr lang="zh-CN" altLang="en-US" sz="1000" dirty="0" smtClean="0">
                <a:solidFill>
                  <a:prstClr val="black"/>
                </a:solidFill>
                <a:sym typeface="+mn-ea"/>
              </a:rPr>
              <a:t>，</a:t>
            </a:r>
            <a:r>
              <a:rPr lang="en-US" altLang="zh-CN" sz="1000" dirty="0" err="1" smtClean="0">
                <a:solidFill>
                  <a:prstClr val="black"/>
                </a:solidFill>
                <a:sym typeface="+mn-ea"/>
              </a:rPr>
              <a:t>led_clrn</a:t>
            </a:r>
            <a:r>
              <a:rPr lang="en-US" altLang="zh-CN" sz="1000" dirty="0" smtClean="0">
                <a:solidFill>
                  <a:prstClr val="black"/>
                </a:solidFill>
                <a:sym typeface="+mn-ea"/>
              </a:rPr>
              <a:t>=</a:t>
            </a:r>
            <a:r>
              <a:rPr lang="zh-CN" altLang="en-US" sz="1000" dirty="0" smtClean="0">
                <a:solidFill>
                  <a:prstClr val="black"/>
                </a:solidFill>
                <a:sym typeface="+mn-ea"/>
              </a:rPr>
              <a:t>清零</a:t>
            </a:r>
            <a:endParaRPr lang="zh-CN" altLang="en-US" sz="1000"/>
          </a:p>
        </p:txBody>
      </p:sp>
      <p:sp>
        <p:nvSpPr>
          <p:cNvPr id="19" name="文本框 18"/>
          <p:cNvSpPr txBox="1"/>
          <p:nvPr/>
        </p:nvSpPr>
        <p:spPr>
          <a:xfrm>
            <a:off x="4600575" y="5722620"/>
            <a:ext cx="256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92D050"/>
                </a:solidFill>
              </a:rPr>
              <a:t>SW(13:0),SW_OK(15:0),N0,N0</a:t>
            </a:r>
            <a:endParaRPr lang="zh-CN" altLang="en-US" sz="1400" b="1">
              <a:solidFill>
                <a:srgbClr val="92D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55080" y="5477510"/>
            <a:ext cx="6654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chemeClr val="tx2"/>
                </a:solidFill>
              </a:rPr>
              <a:t>V5</a:t>
            </a:r>
            <a:endParaRPr lang="en-US" altLang="zh-CN" sz="10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509520" cy="95436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楷体" panose="02010600040101010101" charset="-122"/>
                <a:ea typeface="华文楷体" panose="02010600040101010101" charset="-122"/>
              </a:rPr>
              <a:t>实验二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七段显示部件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(</a:t>
            </a:r>
            <a:r>
              <a: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设备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)</a:t>
            </a: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扩展</a:t>
            </a:r>
            <a:endParaRPr lang="zh-CN" alt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1" y="1196752"/>
            <a:ext cx="8446681" cy="5094312"/>
          </a:xfrm>
        </p:spPr>
      </p:pic>
      <p:sp>
        <p:nvSpPr>
          <p:cNvPr id="5" name="椭圆 4"/>
          <p:cNvSpPr/>
          <p:nvPr/>
        </p:nvSpPr>
        <p:spPr>
          <a:xfrm>
            <a:off x="5724128" y="1124744"/>
            <a:ext cx="1224136" cy="127788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588225" y="5157192"/>
            <a:ext cx="1296144" cy="93610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71801" y="4797152"/>
            <a:ext cx="280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ROM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en-US" altLang="zh-CN" dirty="0" smtClean="0">
                <a:solidFill>
                  <a:srgbClr val="FF0000"/>
                </a:solidFill>
              </a:rPr>
              <a:t>Distributed </a:t>
            </a:r>
            <a:r>
              <a:rPr lang="en-US" altLang="zh-CN" dirty="0">
                <a:solidFill>
                  <a:srgbClr val="FF0000"/>
                </a:solidFill>
              </a:rPr>
              <a:t>Memory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需要编辑删除</a:t>
            </a:r>
            <a:r>
              <a:rPr lang="en-US" altLang="zh-CN" dirty="0" err="1" smtClean="0">
                <a:solidFill>
                  <a:srgbClr val="FF0000"/>
                </a:solidFill>
              </a:rPr>
              <a:t>clka</a:t>
            </a:r>
            <a:r>
              <a:rPr lang="zh-CN" altLang="en-US" dirty="0" smtClean="0">
                <a:solidFill>
                  <a:srgbClr val="FF0000"/>
                </a:solidFill>
              </a:rPr>
              <a:t>引脚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7525" y="3282950"/>
            <a:ext cx="3698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2"/>
                </a:solidFill>
              </a:rPr>
              <a:t>核调用模块</a:t>
            </a:r>
            <a:r>
              <a:rPr lang="en-US" altLang="zh-CN" b="1">
                <a:solidFill>
                  <a:schemeClr val="accent2"/>
                </a:solidFill>
              </a:rPr>
              <a:t>*</a:t>
            </a:r>
            <a:r>
              <a:rPr lang="zh-CN" altLang="en-US" b="1">
                <a:solidFill>
                  <a:schemeClr val="accent2"/>
                </a:solidFill>
              </a:rPr>
              <a:t>.ngc</a:t>
            </a:r>
            <a:endParaRPr lang="zh-CN" altLang="en-US" b="1">
              <a:solidFill>
                <a:schemeClr val="accent2"/>
              </a:solidFill>
            </a:endParaRPr>
          </a:p>
          <a:p>
            <a:r>
              <a:rPr lang="zh-CN" altLang="en-US" b="1">
                <a:solidFill>
                  <a:schemeClr val="accent2"/>
                </a:solidFill>
              </a:rPr>
              <a:t>核接口信号模块(空文档)：</a:t>
            </a:r>
            <a:r>
              <a:rPr lang="en-US" altLang="zh-CN" b="1">
                <a:solidFill>
                  <a:schemeClr val="accent2"/>
                </a:solidFill>
              </a:rPr>
              <a:t>*_IO</a:t>
            </a:r>
            <a:r>
              <a:rPr lang="zh-CN" altLang="en-US" b="1">
                <a:solidFill>
                  <a:schemeClr val="accent2"/>
                </a:solidFill>
              </a:rPr>
              <a:t>.v</a:t>
            </a:r>
            <a:endParaRPr lang="zh-CN" altLang="en-US" b="1">
              <a:solidFill>
                <a:schemeClr val="accent2"/>
              </a:solidFill>
            </a:endParaRPr>
          </a:p>
          <a:p>
            <a:r>
              <a:rPr lang="zh-CN" altLang="en-US" b="1">
                <a:solidFill>
                  <a:schemeClr val="accent2"/>
                </a:solidFill>
              </a:rPr>
              <a:t>核模块符号文档：</a:t>
            </a:r>
            <a:r>
              <a:rPr lang="en-US" altLang="zh-CN" b="1">
                <a:solidFill>
                  <a:schemeClr val="accent2"/>
                </a:solidFill>
              </a:rPr>
              <a:t>*</a:t>
            </a:r>
            <a:r>
              <a:rPr lang="zh-CN" altLang="en-US" b="1">
                <a:solidFill>
                  <a:schemeClr val="accent2"/>
                </a:solidFill>
              </a:rPr>
              <a:t>.sym</a:t>
            </a:r>
            <a:endParaRPr lang="zh-CN" altLang="en-US" b="1">
              <a:solidFill>
                <a:schemeClr val="accent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71390" y="4010660"/>
            <a:ext cx="23825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</a:rPr>
              <a:t>悬空输入端口必须接</a:t>
            </a:r>
            <a:r>
              <a:rPr lang="en-US" altLang="zh-CN" sz="1200" b="1">
                <a:solidFill>
                  <a:srgbClr val="FF0000"/>
                </a:solidFill>
              </a:rPr>
              <a:t>wire</a:t>
            </a:r>
            <a:r>
              <a:rPr lang="zh-CN" altLang="en-US" sz="1200" b="1">
                <a:solidFill>
                  <a:srgbClr val="FF0000"/>
                </a:solidFill>
              </a:rPr>
              <a:t>导线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005A-BC74-4734-8F80-B75F131D911A}" type="slidenum">
              <a:rPr lang="en-US" altLang="zh-CN">
                <a:solidFill>
                  <a:srgbClr val="007A77"/>
                </a:solidFill>
              </a:rPr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0" name="标题 69"/>
          <p:cNvSpPr>
            <a:spLocks noGrp="1"/>
          </p:cNvSpPr>
          <p:nvPr>
            <p:ph type="title"/>
          </p:nvPr>
        </p:nvSpPr>
        <p:spPr>
          <a:xfrm>
            <a:off x="152400" y="72390"/>
            <a:ext cx="8639810" cy="1143000"/>
          </a:xfrm>
        </p:spPr>
        <p:txBody>
          <a:bodyPr>
            <a:normAutofit/>
          </a:bodyPr>
          <a:lstStyle/>
          <a:p>
            <a:r>
              <a:rPr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实验三建立CPU调试测试和应用环境</a:t>
            </a:r>
            <a:endParaRPr kumimoji="1" lang="zh-CN" altLang="en-US" dirty="0" smtClean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32" y="1070993"/>
            <a:ext cx="8517632" cy="516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80415" y="3143250"/>
            <a:ext cx="10267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FF00FF"/>
                </a:solidFill>
              </a:rPr>
              <a:t>U1:</a:t>
            </a:r>
            <a:r>
              <a:rPr lang="zh-CN" altLang="en-US" sz="1200">
                <a:solidFill>
                  <a:srgbClr val="FF00FF"/>
                </a:solidFill>
              </a:rPr>
              <a:t>CPU模块</a:t>
            </a:r>
            <a:endParaRPr lang="zh-CN" altLang="en-US" sz="1200">
              <a:solidFill>
                <a:srgbClr val="FF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5135" y="2465070"/>
            <a:ext cx="1425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CC9900"/>
                </a:solidFill>
              </a:rPr>
              <a:t>U4:总线接口模块</a:t>
            </a:r>
            <a:endParaRPr lang="zh-CN" altLang="en-US" sz="1200">
              <a:solidFill>
                <a:srgbClr val="CC99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4635" y="5848350"/>
            <a:ext cx="20135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U10: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通用计数器模块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smtClean="0"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  <a:endParaRPr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0" y="1106987"/>
            <a:ext cx="7993062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 smtClean="0"/>
              <a:t>1. </a:t>
            </a:r>
            <a:r>
              <a:rPr sz="2400" dirty="0" smtClean="0"/>
              <a:t>计算机</a:t>
            </a:r>
            <a:r>
              <a:rPr sz="2400" dirty="0"/>
              <a:t>（</a:t>
            </a:r>
            <a:r>
              <a:rPr lang="en-US" altLang="zh-CN" sz="2400" dirty="0"/>
              <a:t>Intel Core </a:t>
            </a:r>
            <a:r>
              <a:rPr lang="en-US" altLang="zh-CN" sz="2400" dirty="0" smtClean="0"/>
              <a:t>i5</a:t>
            </a:r>
            <a:r>
              <a:rPr sz="2400" dirty="0" smtClean="0"/>
              <a:t>以上，</a:t>
            </a:r>
            <a:r>
              <a:rPr lang="en-US" altLang="zh-CN" sz="2400" dirty="0" smtClean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2. Sword</a:t>
            </a:r>
            <a:r>
              <a:rPr sz="2400" dirty="0" smtClean="0"/>
              <a:t>开发板</a:t>
            </a:r>
            <a:r>
              <a:rPr sz="2400" dirty="0"/>
              <a:t>	</a:t>
            </a:r>
            <a:endParaRPr lang="en-US" altLang="zh-CN" sz="2400" dirty="0"/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 smtClean="0"/>
              <a:t>3. Xilinx ISE14.7</a:t>
            </a:r>
            <a:r>
              <a:rPr sz="2400" dirty="0" smtClean="0"/>
              <a:t>及以上开发工具</a:t>
            </a:r>
            <a:endParaRPr sz="2400" dirty="0"/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  <a:endParaRPr sz="2800" dirty="0">
              <a:solidFill>
                <a:schemeClr val="tx1"/>
              </a:solidFill>
            </a:endParaRPr>
          </a:p>
          <a:p>
            <a:pPr marL="457200" lvl="1" indent="0" eaLnBrk="1" hangingPunct="1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  <a:endParaRPr sz="2400" dirty="0"/>
          </a:p>
        </p:txBody>
      </p:sp>
      <p:sp>
        <p:nvSpPr>
          <p:cNvPr id="2253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28AE76-AB87-4D45-BA47-09C70B06AC64}" type="slidenum">
              <a:rPr lang="en-US" altLang="zh-CN" sz="1400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6840" y="116840"/>
            <a:ext cx="8415655" cy="954405"/>
          </a:xfrm>
        </p:spPr>
        <p:txBody>
          <a:bodyPr>
            <a:normAutofit fontScale="90000"/>
          </a:bodyPr>
          <a:lstStyle/>
          <a:p>
            <a:r>
              <a:rPr smtClean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实验四集成替换CPU核 (IP核设计CPU)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43000"/>
            <a:ext cx="8064896" cy="5094312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6055" y="116840"/>
            <a:ext cx="8703945" cy="95440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ym typeface="+mn-ea"/>
              </a:rPr>
              <a:t>实验一顶层模块逻辑结构：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Arduino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子板</a:t>
            </a:r>
            <a:endParaRPr lang="zh-CN" altLang="en-US"/>
          </a:p>
        </p:txBody>
      </p:sp>
      <p:graphicFrame>
        <p:nvGraphicFramePr>
          <p:cNvPr id="4" name="对象 3"/>
          <p:cNvGraphicFramePr/>
          <p:nvPr/>
        </p:nvGraphicFramePr>
        <p:xfrm>
          <a:off x="253365" y="1176020"/>
          <a:ext cx="8637270" cy="5346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" imgW="11019790" imgH="6753225" progId="Paint.Picture">
                  <p:embed/>
                </p:oleObj>
              </mc:Choice>
              <mc:Fallback>
                <p:oleObj name="" r:id="rId1" imgW="11019790" imgH="675322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3365" y="1176020"/>
                        <a:ext cx="8637270" cy="5346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实验一顶层程序说明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249170" y="1238250"/>
          <a:ext cx="4345305" cy="489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" imgW="4581525" imgH="5162550" progId="Paint.Picture">
                  <p:embed/>
                </p:oleObj>
              </mc:Choice>
              <mc:Fallback>
                <p:oleObj name="" r:id="rId1" imgW="4581525" imgH="51625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9170" y="1238250"/>
                        <a:ext cx="4345305" cy="4896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U9</a:t>
            </a:r>
            <a:r>
              <a:rPr lang="zh-CN" altLang="en-US"/>
              <a:t>模块说明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825" y="934085"/>
            <a:ext cx="8839200" cy="523113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U9:</a:t>
            </a:r>
            <a:r>
              <a:rPr lang="en-US" altLang="zh-CN" dirty="0" err="1">
                <a:solidFill>
                  <a:srgbClr val="FF0000"/>
                </a:solidFill>
                <a:sym typeface="+mn-ea"/>
              </a:rPr>
              <a:t>S</a:t>
            </a:r>
            <a:r>
              <a:rPr lang="en-US" altLang="zh-CN" dirty="0" err="1" smtClean="0">
                <a:solidFill>
                  <a:srgbClr val="FF0000"/>
                </a:solidFill>
                <a:sym typeface="+mn-ea"/>
              </a:rPr>
              <a:t>Anti_jitter </a:t>
            </a:r>
            <a:r>
              <a:rPr lang="zh-CN" altLang="en-US" dirty="0">
                <a:sym typeface="+mn-ea"/>
              </a:rPr>
              <a:t>开关去抖动模块端口</a:t>
            </a:r>
            <a:r>
              <a:rPr lang="zh-CN" altLang="en-US" dirty="0" smtClean="0">
                <a:sym typeface="+mn-ea"/>
              </a:rPr>
              <a:t>信号</a:t>
            </a:r>
            <a:r>
              <a:rPr lang="en-US" altLang="zh-CN" dirty="0" smtClean="0">
                <a:sym typeface="+mn-ea"/>
              </a:rPr>
              <a:t>,     (</a:t>
            </a:r>
            <a:r>
              <a:rPr lang="zh-CN" altLang="en-US" dirty="0">
                <a:sym typeface="+mn-ea"/>
              </a:rPr>
              <a:t>阵列式</a:t>
            </a:r>
            <a:r>
              <a:rPr lang="zh-CN" altLang="en-US" dirty="0" smtClean="0">
                <a:sym typeface="+mn-ea"/>
              </a:rPr>
              <a:t>键盘</a:t>
            </a:r>
            <a:r>
              <a:rPr lang="en-US" altLang="zh-CN" dirty="0" smtClean="0">
                <a:sym typeface="+mn-ea"/>
              </a:rPr>
              <a:t>,SW</a:t>
            </a:r>
            <a:r>
              <a:rPr lang="zh-CN" altLang="en-US" dirty="0" smtClean="0">
                <a:sym typeface="+mn-ea"/>
              </a:rPr>
              <a:t>开关）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sym typeface="+mn-ea"/>
              </a:rPr>
              <a:t>output </a:t>
            </a:r>
            <a:r>
              <a:rPr lang="en-US" altLang="zh-CN" sz="2400" dirty="0" err="1">
                <a:solidFill>
                  <a:schemeClr val="accent3">
                    <a:lumMod val="50000"/>
                  </a:schemeClr>
                </a:solidFill>
                <a:sym typeface="+mn-ea"/>
              </a:rPr>
              <a:t>reg</a:t>
            </a:r>
            <a:r>
              <a:rPr lang="en-US" altLang="zh-CN" sz="2400" dirty="0">
                <a:solidFill>
                  <a:schemeClr val="accent3">
                    <a:lumMod val="50000"/>
                  </a:schemeClr>
                </a:solidFill>
                <a:sym typeface="+mn-ea"/>
              </a:rPr>
              <a:t>[4:0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sym typeface="+mn-ea"/>
              </a:rPr>
              <a:t>] </a:t>
            </a:r>
            <a:r>
              <a:rPr lang="en-US" altLang="zh-CN" sz="2400" dirty="0" err="1" smtClean="0">
                <a:solidFill>
                  <a:schemeClr val="accent3">
                    <a:lumMod val="50000"/>
                  </a:schemeClr>
                </a:solidFill>
                <a:sym typeface="+mn-ea"/>
              </a:rPr>
              <a:t>Key_out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sym typeface="+mn-ea"/>
              </a:rPr>
              <a:t>,//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sym typeface="+mn-ea"/>
              </a:rPr>
              <a:t>阵列式键盘扫描码</a:t>
            </a:r>
            <a:endParaRPr lang="zh-CN" altLang="en-US" sz="2400" dirty="0" smtClean="0">
              <a:solidFill>
                <a:schemeClr val="accent3">
                  <a:lumMod val="50000"/>
                </a:schemeClr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sym typeface="+mn-ea"/>
              </a:rPr>
              <a:t>行输出信号：</a:t>
            </a:r>
            <a:r>
              <a:rPr lang="en-US" altLang="zh-CN" sz="2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BTN_x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→扫描输出</a:t>
            </a:r>
            <a:r>
              <a:rPr lang="en-US" altLang="zh-CN" sz="2400" dirty="0" err="1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Key_out</a:t>
            </a:r>
            <a:r>
              <a:rPr lang="zh-CN" alt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→</a:t>
            </a:r>
            <a:r>
              <a:rPr lang="en-US" altLang="zh-CN" sz="2400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0000-1111</a:t>
            </a:r>
            <a:endParaRPr lang="en-US" altLang="zh-CN" sz="24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0"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output </a:t>
            </a:r>
            <a:r>
              <a:rPr lang="en-US" altLang="zh-CN" sz="2400" dirty="0" err="1">
                <a:solidFill>
                  <a:srgbClr val="0000FF"/>
                </a:solidFill>
                <a:sym typeface="+mn-ea"/>
              </a:rPr>
              <a:t>reg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 </a:t>
            </a:r>
            <a:r>
              <a:rPr lang="en-US" altLang="zh-CN" sz="2400" dirty="0" err="1" smtClean="0">
                <a:sym typeface="+mn-ea"/>
              </a:rPr>
              <a:t>Key_ready</a:t>
            </a:r>
            <a:r>
              <a:rPr lang="en-US" altLang="zh-CN" sz="2400" dirty="0" smtClean="0">
                <a:sym typeface="+mn-ea"/>
              </a:rPr>
              <a:t>,	//</a:t>
            </a:r>
            <a:r>
              <a:rPr lang="zh-CN" altLang="en-US" sz="2400" dirty="0">
                <a:sym typeface="+mn-ea"/>
              </a:rPr>
              <a:t>阵列式</a:t>
            </a:r>
            <a:r>
              <a:rPr lang="zh-CN" altLang="en-US" sz="2400" dirty="0" smtClean="0">
                <a:sym typeface="+mn-ea"/>
              </a:rPr>
              <a:t>键盘有效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output </a:t>
            </a:r>
            <a:r>
              <a:rPr lang="en-US" altLang="zh-CN" sz="2400" dirty="0" err="1">
                <a:solidFill>
                  <a:srgbClr val="0000FF"/>
                </a:solidFill>
                <a:sym typeface="+mn-ea"/>
              </a:rPr>
              <a:t>reg</a:t>
            </a:r>
            <a:r>
              <a:rPr lang="en-US" altLang="zh-CN" sz="2400" dirty="0">
                <a:solidFill>
                  <a:srgbClr val="0000FF"/>
                </a:solidFill>
                <a:sym typeface="+mn-ea"/>
              </a:rPr>
              <a:t> </a:t>
            </a:r>
            <a:r>
              <a:rPr lang="en-US" altLang="zh-CN" sz="2400" dirty="0" smtClean="0">
                <a:sym typeface="+mn-ea"/>
              </a:rPr>
              <a:t>[15:0</a:t>
            </a:r>
            <a:r>
              <a:rPr lang="en-US" altLang="zh-CN" sz="2400" dirty="0">
                <a:sym typeface="+mn-ea"/>
              </a:rPr>
              <a:t>] </a:t>
            </a:r>
            <a:r>
              <a:rPr lang="en-US" altLang="zh-CN" sz="2400" dirty="0" smtClean="0">
                <a:sym typeface="+mn-ea"/>
              </a:rPr>
              <a:t>SW_OK, //</a:t>
            </a:r>
            <a:r>
              <a:rPr lang="zh-CN" altLang="en-US" sz="2400" dirty="0" smtClean="0">
                <a:sym typeface="+mn-ea"/>
              </a:rPr>
              <a:t>开关输出</a:t>
            </a:r>
            <a:endParaRPr lang="zh-CN" altLang="en-US" sz="24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rgbClr val="C00000"/>
                </a:solidFill>
                <a:sym typeface="+mn-ea"/>
              </a:rPr>
              <a:t>SW_OK(7:5)：通道选择。</a:t>
            </a:r>
            <a:endParaRPr lang="zh-CN" altLang="en-US" sz="2400">
              <a:solidFill>
                <a:srgbClr val="C00000"/>
              </a:solidFill>
              <a:sym typeface="+mn-ea"/>
            </a:endParaRPr>
          </a:p>
          <a:p>
            <a:pPr marL="0" indent="0">
              <a:buNone/>
            </a:pPr>
            <a:endParaRPr lang="zh-CN" altLang="en-US" sz="2400">
              <a:solidFill>
                <a:schemeClr val="accent2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accent2"/>
                </a:solidFill>
                <a:sym typeface="+mn-ea"/>
              </a:rPr>
              <a:t>SW_OK(15)=0：读取BTN_OK(2:0)，输出Ai、Bi</a:t>
            </a:r>
            <a:r>
              <a:rPr lang="en-US" altLang="zh-CN" sz="2000">
                <a:solidFill>
                  <a:schemeClr val="accent2"/>
                </a:solidFill>
                <a:sym typeface="+mn-ea"/>
              </a:rPr>
              <a:t>(</a:t>
            </a:r>
            <a:r>
              <a:rPr lang="zh-CN" altLang="en-US" sz="2000">
                <a:solidFill>
                  <a:schemeClr val="accent2"/>
                </a:solidFill>
                <a:sym typeface="+mn-ea"/>
              </a:rPr>
              <a:t>按钮模式修改</a:t>
            </a:r>
            <a:r>
              <a:rPr lang="en-US" altLang="zh-CN" sz="2000">
                <a:solidFill>
                  <a:schemeClr val="accent2"/>
                </a:solidFill>
                <a:sym typeface="+mn-ea"/>
              </a:rPr>
              <a:t>Ai,Bi)</a:t>
            </a:r>
            <a:endParaRPr lang="en-US" altLang="zh-CN" sz="2000">
              <a:solidFill>
                <a:schemeClr val="accent2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accent2"/>
                </a:solidFill>
                <a:sym typeface="+mn-ea"/>
              </a:rPr>
              <a:t>SW_OK(15)=1：D_ready=Key_ready=1，Din读取Key_out，</a:t>
            </a:r>
            <a:br>
              <a:rPr lang="zh-CN" altLang="en-US" sz="24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</a:br>
            <a:r>
              <a:rPr lang="zh-CN" altLang="en-US" sz="24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  输出Ai、Bi，输出readn = 0（</a:t>
            </a:r>
            <a:r>
              <a:rPr lang="zh-CN" altLang="en-US" sz="2400">
                <a:solidFill>
                  <a:schemeClr val="accent2"/>
                </a:solidFill>
                <a:sym typeface="+mn-ea"/>
              </a:rPr>
              <a:t>键盘输入模式修改</a:t>
            </a:r>
            <a:r>
              <a:rPr lang="en-US" altLang="zh-CN" sz="2400">
                <a:solidFill>
                  <a:schemeClr val="accent2"/>
                </a:solidFill>
                <a:sym typeface="+mn-ea"/>
              </a:rPr>
              <a:t>Ai,Bi</a:t>
            </a:r>
            <a:r>
              <a:rPr lang="zh-CN" altLang="en-US" sz="24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）</a:t>
            </a:r>
            <a:endParaRPr lang="zh-CN" altLang="en-US" sz="2400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400" dirty="0" smtClean="0">
                <a:sym typeface="+mn-ea"/>
              </a:rPr>
              <a:t>SW_OK(0)=0:图像显示,SW_OK(0)=1:文字显示</a:t>
            </a:r>
            <a:endParaRPr lang="en-US" altLang="zh-CN" sz="2400" dirty="0" smtClean="0"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5273" y="188640"/>
            <a:ext cx="8540750" cy="80327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4400" dirty="0">
                <a:latin typeface="黑体" panose="02010609060101010101" pitchFamily="49" charset="-122"/>
                <a:ea typeface="黑体" panose="02010609060101010101" pitchFamily="49" charset="-122"/>
              </a:rPr>
              <a:t>物理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验证</a:t>
            </a:r>
            <a:r>
              <a:rPr lang="en-US" altLang="zh-CN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板级</a:t>
            </a:r>
            <a:r>
              <a:rPr lang="en-US" altLang="zh-CN" sz="44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GPIO</a:t>
            </a:r>
            <a:r>
              <a:rPr lang="zh-CN" altLang="en-US" sz="4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接口功能</a:t>
            </a:r>
            <a:endParaRPr lang="zh-CN" altLang="en-US" sz="4800" dirty="0" smtClean="0"/>
          </a:p>
        </p:txBody>
      </p:sp>
      <p:sp>
        <p:nvSpPr>
          <p:cNvPr id="245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95536" y="1556792"/>
            <a:ext cx="6906825" cy="4896544"/>
          </a:xfrm>
        </p:spPr>
        <p:txBody>
          <a:bodyPr/>
          <a:lstStyle/>
          <a:p>
            <a:pPr marL="457200" indent="-457200" eaLnBrk="1" hangingPunct="1">
              <a:defRPr/>
            </a:pP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>
              <a:defRPr/>
            </a:pPr>
            <a:endParaRPr lang="en-US" altLang="zh-CN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457200" indent="-457200" eaLnBrk="1" hangingPunct="1"/>
            <a:endParaRPr lang="zh-CN" altLang="en-US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rgbClr val="080808"/>
                </a:solidFill>
              </a:rPr>
              <a:t>	</a:t>
            </a:r>
            <a:endParaRPr lang="zh-CN" altLang="en-US" sz="2400" dirty="0" smtClean="0">
              <a:solidFill>
                <a:srgbClr val="080808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37267" y="5837202"/>
            <a:ext cx="2681888" cy="400110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SW[7:5]=</a:t>
            </a:r>
            <a:r>
              <a:rPr lang="zh-CN" altLang="en-US" sz="2000" dirty="0" smtClean="0"/>
              <a:t>显示通道选择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5508104" y="3740780"/>
            <a:ext cx="2023439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SW[0]=</a:t>
            </a:r>
            <a:r>
              <a:rPr lang="zh-CN" altLang="en-US" sz="1600" dirty="0" smtClean="0"/>
              <a:t>文本图形选择</a:t>
            </a:r>
            <a:endParaRPr lang="zh-CN" altLang="en-US" sz="1600" dirty="0"/>
          </a:p>
        </p:txBody>
      </p:sp>
      <p:sp>
        <p:nvSpPr>
          <p:cNvPr id="23" name="矩形 22"/>
          <p:cNvSpPr/>
          <p:nvPr/>
        </p:nvSpPr>
        <p:spPr>
          <a:xfrm>
            <a:off x="5148064" y="4149080"/>
            <a:ext cx="2026645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SW[1]=</a:t>
            </a:r>
            <a:r>
              <a:rPr lang="zh-CN" altLang="en-US" sz="1600" dirty="0" smtClean="0"/>
              <a:t>高低</a:t>
            </a:r>
            <a:r>
              <a:rPr lang="en-US" altLang="zh-CN" sz="1600" dirty="0" smtClean="0"/>
              <a:t>16</a:t>
            </a:r>
            <a:r>
              <a:rPr lang="zh-CN" altLang="en-US" sz="1600" dirty="0" smtClean="0"/>
              <a:t>位选择</a:t>
            </a:r>
            <a:endParaRPr lang="zh-CN" altLang="en-US" sz="1600" dirty="0"/>
          </a:p>
        </p:txBody>
      </p:sp>
      <p:sp>
        <p:nvSpPr>
          <p:cNvPr id="27" name="矩形 26"/>
          <p:cNvSpPr/>
          <p:nvPr/>
        </p:nvSpPr>
        <p:spPr>
          <a:xfrm>
            <a:off x="4848274" y="4581128"/>
            <a:ext cx="2369688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SW[2]=CPU</a:t>
            </a:r>
            <a:r>
              <a:rPr lang="zh-CN" altLang="en-US" sz="1600" dirty="0" smtClean="0"/>
              <a:t>单步时钟选择</a:t>
            </a:r>
            <a:endParaRPr lang="zh-CN" altLang="en-US" sz="1600" dirty="0"/>
          </a:p>
        </p:txBody>
      </p:sp>
      <p:sp>
        <p:nvSpPr>
          <p:cNvPr id="35" name="矩形 34"/>
          <p:cNvSpPr/>
          <p:nvPr/>
        </p:nvSpPr>
        <p:spPr>
          <a:xfrm>
            <a:off x="611955" y="3741162"/>
            <a:ext cx="2165978" cy="646331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U10</a:t>
            </a:r>
            <a:r>
              <a:rPr lang="zh-CN" altLang="en-US" sz="1600" dirty="0" smtClean="0"/>
              <a:t>按键输入方式选择</a:t>
            </a:r>
            <a:endParaRPr lang="en-US" altLang="zh-CN" sz="1600" dirty="0" smtClean="0"/>
          </a:p>
          <a:p>
            <a:pPr>
              <a:lnSpc>
                <a:spcPts val="1200"/>
              </a:lnSpc>
            </a:pPr>
            <a:r>
              <a:rPr lang="en-US" altLang="zh-CN" sz="1200" dirty="0"/>
              <a:t>SW[15</a:t>
            </a:r>
            <a:r>
              <a:rPr lang="en-US" altLang="zh-CN" sz="1200" dirty="0" smtClean="0"/>
              <a:t>]=0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BTN[3:0]</a:t>
            </a:r>
            <a:endParaRPr lang="en-US" altLang="zh-CN" sz="1200" dirty="0" smtClean="0"/>
          </a:p>
          <a:p>
            <a:pPr>
              <a:lnSpc>
                <a:spcPts val="1200"/>
              </a:lnSpc>
            </a:pPr>
            <a:r>
              <a:rPr lang="en-US" altLang="zh-CN" sz="1200" dirty="0"/>
              <a:t>SW[15</a:t>
            </a:r>
            <a:r>
              <a:rPr lang="en-US" altLang="zh-CN" sz="1200" dirty="0" smtClean="0"/>
              <a:t>]=1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Key_out</a:t>
            </a:r>
            <a:r>
              <a:rPr lang="en-US" altLang="zh-CN" sz="1200" dirty="0" smtClean="0"/>
              <a:t>[5:0</a:t>
            </a:r>
            <a:r>
              <a:rPr lang="en-US" altLang="zh-CN" sz="1600" dirty="0" smtClean="0"/>
              <a:t>]</a:t>
            </a:r>
            <a:endParaRPr lang="zh-CN" altLang="en-US" sz="1600" dirty="0"/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683568" y="3621276"/>
            <a:ext cx="0" cy="23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500242" y="5009401"/>
            <a:ext cx="2239459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SW[3]=ROM</a:t>
            </a:r>
            <a:r>
              <a:rPr lang="zh-CN" altLang="en-US" sz="1600" dirty="0" smtClean="0"/>
              <a:t>地址段选择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4200452" y="5441449"/>
            <a:ext cx="1833900" cy="338554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SW[4]=RAM</a:t>
            </a:r>
            <a:r>
              <a:rPr lang="zh-CN" altLang="en-US" sz="1600" dirty="0" smtClean="0"/>
              <a:t>写信号</a:t>
            </a:r>
            <a:endParaRPr lang="zh-CN" altLang="en-US" sz="1600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3599892" y="3673907"/>
            <a:ext cx="0" cy="22033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5580112" y="3645024"/>
            <a:ext cx="0" cy="2397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5260330" y="3706872"/>
            <a:ext cx="0" cy="4422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932040" y="3695788"/>
            <a:ext cx="1" cy="957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4572000" y="3710219"/>
            <a:ext cx="15555" cy="1446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4274312" y="3684936"/>
            <a:ext cx="9656" cy="18322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/>
          <p:cNvGrpSpPr/>
          <p:nvPr/>
        </p:nvGrpSpPr>
        <p:grpSpPr>
          <a:xfrm>
            <a:off x="555921" y="1250845"/>
            <a:ext cx="8192543" cy="2393748"/>
            <a:chOff x="555921" y="1250845"/>
            <a:chExt cx="8192543" cy="2393748"/>
          </a:xfrm>
        </p:grpSpPr>
        <p:grpSp>
          <p:nvGrpSpPr>
            <p:cNvPr id="53" name="组合 52"/>
            <p:cNvGrpSpPr/>
            <p:nvPr/>
          </p:nvGrpSpPr>
          <p:grpSpPr>
            <a:xfrm>
              <a:off x="555921" y="1250845"/>
              <a:ext cx="8192543" cy="2393748"/>
              <a:chOff x="563893" y="1313124"/>
              <a:chExt cx="8192543" cy="2393748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rcRect/>
              <a:stretch>
                <a:fillRect/>
              </a:stretch>
            </p:blipFill>
            <p:spPr>
              <a:xfrm>
                <a:off x="563893" y="1313124"/>
                <a:ext cx="8192543" cy="2306502"/>
              </a:xfrm>
              <a:prstGeom prst="rect">
                <a:avLst/>
              </a:prstGeom>
            </p:spPr>
          </p:pic>
          <p:sp>
            <p:nvSpPr>
              <p:cNvPr id="46" name="圆角矩形 45"/>
              <p:cNvSpPr/>
              <p:nvPr/>
            </p:nvSpPr>
            <p:spPr>
              <a:xfrm>
                <a:off x="611955" y="3569745"/>
                <a:ext cx="5095241" cy="1371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 smtClean="0">
                    <a:solidFill>
                      <a:schemeClr val="tx1"/>
                    </a:solidFill>
                  </a:rPr>
                  <a:t>W15      SW14    SW13    SW12    SW11  SW10  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</a:rPr>
                  <a:t> SW9   SW8   SW7  SW6   SW5   SW4   SW3   SW2  SW1   SW0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628887" y="2876352"/>
                <a:ext cx="5095241" cy="14688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rIns="3600" rtlCol="0" anchor="ctr"/>
              <a:lstStyle/>
              <a:p>
                <a:pPr algn="r"/>
                <a:r>
                  <a:rPr lang="en-US" altLang="zh-CN" sz="800" b="1" dirty="0" smtClean="0">
                    <a:solidFill>
                      <a:schemeClr val="tx1"/>
                    </a:solidFill>
                  </a:rPr>
                  <a:t>LED15    LED14   LED13   LED12   LED11  LED10 </a:t>
                </a:r>
                <a:r>
                  <a:rPr lang="en-US" altLang="zh-CN" sz="1000" b="1" dirty="0" smtClean="0">
                    <a:solidFill>
                      <a:schemeClr val="tx1"/>
                    </a:solidFill>
                  </a:rPr>
                  <a:t> LED9  LED8  LED7  LED6   LED5 LED4  LED3  LED2  LED1   LED0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178633" y="3059809"/>
                <a:ext cx="88931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419164" y="305981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5097264" y="3068960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4772784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591896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4445382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117596" y="3059809"/>
                <a:ext cx="288032" cy="5040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54"/>
              <p:cNvSpPr/>
              <p:nvPr/>
            </p:nvSpPr>
            <p:spPr>
              <a:xfrm>
                <a:off x="7934151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7452320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6952037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6470206" y="179878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7934151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7452320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圆角矩形 60"/>
              <p:cNvSpPr/>
              <p:nvPr/>
            </p:nvSpPr>
            <p:spPr>
              <a:xfrm>
                <a:off x="6952037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圆角矩形 61"/>
              <p:cNvSpPr/>
              <p:nvPr/>
            </p:nvSpPr>
            <p:spPr>
              <a:xfrm>
                <a:off x="6470206" y="223809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7926966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圆角矩形 63"/>
              <p:cNvSpPr/>
              <p:nvPr/>
            </p:nvSpPr>
            <p:spPr>
              <a:xfrm>
                <a:off x="7445135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6944852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6463021" y="2665824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7938831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7457000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>
              <a:xfrm>
                <a:off x="6956717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6474886" y="3108032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7965993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3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7484162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6983879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1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6502048" y="3547341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X</a:t>
                </a:r>
                <a:r>
                  <a:rPr lang="en-US" altLang="zh-CN" sz="600" b="1" i="1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4</a:t>
                </a:r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Y</a:t>
                </a:r>
                <a:r>
                  <a:rPr lang="en-US" altLang="zh-CN" sz="600" b="1" i="1" baseline="-25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0</a:t>
                </a:r>
                <a:endParaRPr lang="zh-CN" altLang="en-US" sz="6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8415982" y="180491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MCU3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8417570" y="2244443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PRGO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8415982" y="2676268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6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RSTN</a:t>
                </a:r>
                <a:endParaRPr lang="zh-CN" altLang="en-US" sz="6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圆角矩形 77"/>
              <p:cNvSpPr/>
              <p:nvPr/>
            </p:nvSpPr>
            <p:spPr>
              <a:xfrm>
                <a:off x="8431498" y="3116437"/>
                <a:ext cx="244957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5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MCU1~2</a:t>
                </a:r>
                <a:endParaRPr lang="zh-CN" altLang="en-US" sz="5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8431696" y="3549869"/>
                <a:ext cx="216024" cy="72008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400" b="1" i="1" dirty="0" err="1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Ardunio</a:t>
                </a:r>
                <a:endParaRPr lang="zh-CN" altLang="en-US" sz="400" b="1" i="1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5148064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57200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392392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3275856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2593670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SEG0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1963683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SEG1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359878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SEG2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698085" y="2467655"/>
                <a:ext cx="288032" cy="118266"/>
              </a:xfrm>
              <a:prstGeom prst="roundRect">
                <a:avLst>
                  <a:gd name="adj" fmla="val 16666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" tIns="3600" rIns="3600" bIns="3600" rtlCol="0" anchor="ctr"/>
              <a:lstStyle/>
              <a:p>
                <a:pPr algn="ctr"/>
                <a:r>
                  <a:rPr lang="en-US" altLang="zh-CN" sz="1000" b="1" i="1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SEG3</a:t>
                </a:r>
                <a:endParaRPr lang="zh-CN" altLang="en-US" sz="1000" b="1" i="1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6526955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0</a:t>
              </a:r>
              <a:endParaRPr lang="zh-CN" altLang="en-US" sz="1000" dirty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7020272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1</a:t>
              </a:r>
              <a:endParaRPr lang="zh-CN" altLang="en-US" sz="1000" dirty="0"/>
            </a:p>
          </p:txBody>
        </p:sp>
        <p:sp>
          <p:nvSpPr>
            <p:cNvPr id="91" name="椭圆 90"/>
            <p:cNvSpPr/>
            <p:nvPr/>
          </p:nvSpPr>
          <p:spPr>
            <a:xfrm>
              <a:off x="7511863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2</a:t>
              </a:r>
              <a:endParaRPr lang="zh-CN" altLang="en-US" sz="1000" dirty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7993694" y="1938239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3</a:t>
              </a:r>
              <a:endParaRPr lang="zh-CN" altLang="en-US" sz="1000" dirty="0"/>
            </a:p>
          </p:txBody>
        </p:sp>
        <p:sp>
          <p:nvSpPr>
            <p:cNvPr id="93" name="椭圆 92"/>
            <p:cNvSpPr/>
            <p:nvPr/>
          </p:nvSpPr>
          <p:spPr>
            <a:xfrm>
              <a:off x="6526955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4</a:t>
              </a:r>
              <a:endParaRPr lang="zh-CN" altLang="en-US" sz="1000" dirty="0"/>
            </a:p>
          </p:txBody>
        </p:sp>
        <p:sp>
          <p:nvSpPr>
            <p:cNvPr id="94" name="椭圆 93"/>
            <p:cNvSpPr/>
            <p:nvPr/>
          </p:nvSpPr>
          <p:spPr>
            <a:xfrm>
              <a:off x="7020272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5</a:t>
              </a:r>
              <a:endParaRPr lang="zh-CN" altLang="en-US" sz="1000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7511863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6</a:t>
              </a:r>
              <a:endParaRPr lang="zh-CN" altLang="en-US" sz="1000" dirty="0"/>
            </a:p>
          </p:txBody>
        </p:sp>
        <p:sp>
          <p:nvSpPr>
            <p:cNvPr id="96" name="椭圆 95"/>
            <p:cNvSpPr/>
            <p:nvPr/>
          </p:nvSpPr>
          <p:spPr>
            <a:xfrm>
              <a:off x="7993694" y="2367901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7</a:t>
              </a:r>
              <a:endParaRPr lang="zh-CN" altLang="en-US" sz="1000" dirty="0"/>
            </a:p>
          </p:txBody>
        </p:sp>
        <p:sp>
          <p:nvSpPr>
            <p:cNvPr id="97" name="椭圆 96"/>
            <p:cNvSpPr/>
            <p:nvPr/>
          </p:nvSpPr>
          <p:spPr>
            <a:xfrm>
              <a:off x="6526955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8</a:t>
              </a:r>
              <a:endParaRPr lang="zh-CN" altLang="en-US" sz="1000" dirty="0"/>
            </a:p>
          </p:txBody>
        </p:sp>
        <p:sp>
          <p:nvSpPr>
            <p:cNvPr id="98" name="椭圆 97"/>
            <p:cNvSpPr/>
            <p:nvPr/>
          </p:nvSpPr>
          <p:spPr>
            <a:xfrm>
              <a:off x="7020272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/>
                <a:t>9</a:t>
              </a:r>
              <a:endParaRPr lang="zh-CN" altLang="en-US" sz="1000" dirty="0"/>
            </a:p>
          </p:txBody>
        </p:sp>
        <p:sp>
          <p:nvSpPr>
            <p:cNvPr id="99" name="椭圆 98"/>
            <p:cNvSpPr/>
            <p:nvPr/>
          </p:nvSpPr>
          <p:spPr>
            <a:xfrm>
              <a:off x="7511863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A</a:t>
              </a:r>
              <a:endParaRPr lang="zh-CN" altLang="en-US" sz="1000" dirty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7993694" y="2808243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B</a:t>
              </a:r>
              <a:endParaRPr lang="zh-CN" altLang="en-US" sz="1000" dirty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6526955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C</a:t>
              </a:r>
              <a:endParaRPr lang="zh-CN" altLang="en-US" sz="1000" dirty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7020272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D</a:t>
              </a:r>
              <a:endParaRPr lang="zh-CN" altLang="en-US" sz="1000" dirty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7511863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E</a:t>
              </a:r>
              <a:endParaRPr lang="zh-CN" altLang="en-US" sz="1000" dirty="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7993694" y="3252582"/>
              <a:ext cx="121876" cy="14401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/>
                <a:t>F</a:t>
              </a:r>
              <a:endParaRPr lang="zh-CN" altLang="en-US" sz="1000" dirty="0"/>
            </a:p>
          </p:txBody>
        </p:sp>
      </p:grpSp>
      <p:sp>
        <p:nvSpPr>
          <p:cNvPr id="106" name="矩形 105"/>
          <p:cNvSpPr/>
          <p:nvPr/>
        </p:nvSpPr>
        <p:spPr>
          <a:xfrm>
            <a:off x="7123306" y="5019873"/>
            <a:ext cx="1885453" cy="810478"/>
          </a:xfrm>
          <a:prstGeom prst="rect">
            <a:avLst/>
          </a:prstGeom>
          <a:ln w="28575">
            <a:solidFill>
              <a:srgbClr val="0000FF"/>
            </a:solidFill>
            <a:prstDash val="dash"/>
          </a:ln>
        </p:spPr>
        <p:txBody>
          <a:bodyPr wrap="none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00" dirty="0" smtClean="0"/>
              <a:t>SW[15]=0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algn="r">
              <a:lnSpc>
                <a:spcPts val="1400"/>
              </a:lnSpc>
            </a:pPr>
            <a:r>
              <a:rPr lang="en-US" altLang="zh-CN" sz="1200" i="1" dirty="0" smtClean="0">
                <a:cs typeface="Times New Roman" panose="02020603050405020304" pitchFamily="18" charset="0"/>
              </a:rPr>
              <a:t>     </a:t>
            </a:r>
            <a:r>
              <a:rPr lang="en-US" altLang="zh-CN" sz="1200" i="1" dirty="0" err="1" smtClean="0">
                <a:cs typeface="Times New Roman" panose="02020603050405020304" pitchFamily="18" charset="0"/>
              </a:rPr>
              <a:t>X</a:t>
            </a:r>
            <a:r>
              <a:rPr lang="en-US" altLang="zh-CN" sz="1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i="1" dirty="0" err="1" smtClean="0">
                <a:cs typeface="Times New Roman" panose="02020603050405020304" pitchFamily="18" charset="0"/>
              </a:rPr>
              <a:t>Y</a:t>
            </a:r>
            <a:r>
              <a:rPr lang="en-US" altLang="zh-CN" sz="1200" dirty="0" smtClean="0"/>
              <a:t>[3:0]=BTN[3:0]</a:t>
            </a:r>
            <a:endParaRPr lang="en-US" altLang="zh-CN" sz="1200" dirty="0" smtClean="0"/>
          </a:p>
          <a:p>
            <a:pPr>
              <a:lnSpc>
                <a:spcPts val="1400"/>
              </a:lnSpc>
            </a:pPr>
            <a:r>
              <a:rPr lang="en-US" altLang="zh-CN" sz="1600" dirty="0"/>
              <a:t>SW[15</a:t>
            </a:r>
            <a:r>
              <a:rPr lang="en-US" altLang="zh-CN" sz="1600" dirty="0" smtClean="0"/>
              <a:t>]=1</a:t>
            </a:r>
            <a:r>
              <a:rPr lang="zh-CN" altLang="en-US" sz="1600" dirty="0" smtClean="0"/>
              <a:t>：</a:t>
            </a:r>
            <a:endParaRPr lang="en-US" altLang="zh-CN" sz="1600" dirty="0"/>
          </a:p>
          <a:p>
            <a:pPr algn="r">
              <a:lnSpc>
                <a:spcPts val="1400"/>
              </a:lnSpc>
            </a:pPr>
            <a:r>
              <a:rPr lang="en-US" altLang="zh-CN" sz="1200" dirty="0" err="1" smtClean="0"/>
              <a:t>Key_out</a:t>
            </a:r>
            <a:r>
              <a:rPr lang="en-US" altLang="zh-CN" sz="1200" dirty="0" smtClean="0"/>
              <a:t>=Y[3:0]+</a:t>
            </a:r>
            <a:r>
              <a:rPr lang="en-US" altLang="zh-CN" sz="1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dirty="0" smtClean="0"/>
              <a:t>*4</a:t>
            </a:r>
            <a:endParaRPr lang="zh-CN" altLang="en-US" sz="1200" dirty="0"/>
          </a:p>
        </p:txBody>
      </p:sp>
      <p:cxnSp>
        <p:nvCxnSpPr>
          <p:cNvPr id="107" name="直接箭头连接符 106"/>
          <p:cNvCxnSpPr>
            <a:stCxn id="106" idx="0"/>
          </p:cNvCxnSpPr>
          <p:nvPr/>
        </p:nvCxnSpPr>
        <p:spPr>
          <a:xfrm flipH="1" flipV="1">
            <a:off x="8054837" y="3677428"/>
            <a:ext cx="11196" cy="13424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05435" y="4872990"/>
            <a:ext cx="3194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2"/>
                </a:solidFill>
                <a:sym typeface="+mn-ea"/>
              </a:rPr>
              <a:t>SW_OK(15)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=0</a:t>
            </a:r>
            <a:r>
              <a:rPr lang="zh-CN" altLang="zh-CN">
                <a:solidFill>
                  <a:schemeClr val="accent2"/>
                </a:solidFill>
                <a:sym typeface="+mn-ea"/>
              </a:rPr>
              <a:t>时</a:t>
            </a:r>
            <a:r>
              <a:rPr lang="zh-CN" altLang="en-US">
                <a:solidFill>
                  <a:schemeClr val="accent2"/>
                </a:solidFill>
                <a:sym typeface="+mn-ea"/>
              </a:rPr>
              <a:t>输出Ai、Bi。SW_OK(15)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=1</a:t>
            </a:r>
            <a:r>
              <a:rPr lang="zh-CN" altLang="zh-CN">
                <a:solidFill>
                  <a:schemeClr val="accent2"/>
                </a:solidFill>
                <a:sym typeface="+mn-ea"/>
              </a:rPr>
              <a:t>时</a:t>
            </a:r>
            <a:r>
              <a:rPr lang="zh-CN" altLang="en-US">
                <a:solidFill>
                  <a:schemeClr val="accent2"/>
                </a:solidFill>
                <a:sym typeface="+mn-ea"/>
              </a:rPr>
              <a:t>键盘输入模式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>
                <a:sym typeface="+mn-ea"/>
              </a:rPr>
              <a:t>实验结果 </a:t>
            </a:r>
            <a:r>
              <a:rPr lang="en-US" altLang="zh-CN">
                <a:sym typeface="+mn-ea"/>
              </a:rPr>
              <a:t>Ai</a:t>
            </a:r>
            <a:endParaRPr lang="zh-CN" altLang="en-US">
              <a:sym typeface="+mn-ea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299085" y="4036695"/>
          <a:ext cx="6937375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" r:id="rId1" imgW="10744200" imgH="6343650" progId="Paint.Picture">
                  <p:embed/>
                </p:oleObj>
              </mc:Choice>
              <mc:Fallback>
                <p:oleObj name="" r:id="rId1" imgW="10744200" imgH="63436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9085" y="4036695"/>
                        <a:ext cx="6937375" cy="262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353060" y="904240"/>
          <a:ext cx="6948805" cy="308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" r:id="rId3" imgW="11629390" imgH="7400925" progId="Paint.Picture">
                  <p:embed/>
                </p:oleObj>
              </mc:Choice>
              <mc:Fallback>
                <p:oleObj name="" r:id="rId3" imgW="11629390" imgH="7400925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60" y="904240"/>
                        <a:ext cx="6948805" cy="308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419340" y="852805"/>
            <a:ext cx="17443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sw[7:5]</a:t>
            </a:r>
            <a:r>
              <a:rPr lang="zh-CN" altLang="zh-CN"/>
              <a:t>通道</a:t>
            </a:r>
            <a:r>
              <a:rPr lang="en-US" altLang="zh-CN"/>
              <a:t>0</a:t>
            </a:r>
            <a:r>
              <a:rPr lang="zh-CN" altLang="en-US"/>
              <a:t>显示</a:t>
            </a:r>
            <a:r>
              <a:rPr lang="en-US" altLang="zh-CN"/>
              <a:t>Ai=87654321</a:t>
            </a:r>
            <a:endParaRPr lang="en-US" altLang="zh-CN"/>
          </a:p>
          <a:p>
            <a:r>
              <a:rPr lang="en-US" altLang="zh-CN"/>
              <a:t>SW[0]=1</a:t>
            </a:r>
            <a:r>
              <a:rPr lang="zh-CN" altLang="en-US"/>
              <a:t>时</a:t>
            </a:r>
            <a:r>
              <a:rPr lang="zh-CN" altLang="en-US">
                <a:sym typeface="+mn-ea"/>
              </a:rPr>
              <a:t>显示</a:t>
            </a:r>
            <a:r>
              <a:rPr lang="zh-CN" altLang="en-US"/>
              <a:t>文本</a:t>
            </a:r>
            <a:endParaRPr lang="zh-CN" altLang="en-US"/>
          </a:p>
          <a:p>
            <a:r>
              <a:rPr lang="en-US" altLang="zh-CN"/>
              <a:t>sw[15]=0 </a:t>
            </a:r>
            <a:r>
              <a:rPr lang="zh-CN" altLang="en-US"/>
              <a:t>移动光标，修改数值。</a:t>
            </a:r>
            <a:endParaRPr lang="zh-CN" altLang="en-US"/>
          </a:p>
          <a:p>
            <a:r>
              <a:rPr lang="en-US" altLang="zh-CN"/>
              <a:t>SW[15]=1</a:t>
            </a:r>
            <a:r>
              <a:rPr lang="zh-CN" altLang="en-US"/>
              <a:t>最低位键盘输入。</a:t>
            </a:r>
            <a:endParaRPr lang="zh-CN" altLang="en-US"/>
          </a:p>
        </p:txBody>
      </p:sp>
      <p:graphicFrame>
        <p:nvGraphicFramePr>
          <p:cNvPr id="11" name="对象 10"/>
          <p:cNvGraphicFramePr/>
          <p:nvPr/>
        </p:nvGraphicFramePr>
        <p:xfrm>
          <a:off x="7301865" y="3764915"/>
          <a:ext cx="1840865" cy="289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" r:id="rId5" imgW="2447925" imgH="2895600" progId="Paint.Picture">
                  <p:embed/>
                </p:oleObj>
              </mc:Choice>
              <mc:Fallback>
                <p:oleObj name="" r:id="rId5" imgW="2447925" imgH="2895600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01865" y="3764915"/>
                        <a:ext cx="1840865" cy="289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</a:t>
            </a:r>
            <a:r>
              <a:rPr lang="en-US" altLang="zh-CN"/>
              <a:t>6  </a:t>
            </a:r>
            <a:r>
              <a:rPr lang="zh-CN" altLang="en-US"/>
              <a:t>文本显示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231140" y="903605"/>
          <a:ext cx="6392545" cy="319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" r:id="rId1" imgW="10219690" imgH="8058150" progId="Paint.Picture">
                  <p:embed/>
                </p:oleObj>
              </mc:Choice>
              <mc:Fallback>
                <p:oleObj name="" r:id="rId1" imgW="10219690" imgH="80581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1140" y="903605"/>
                        <a:ext cx="6392545" cy="319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177800" y="4178935"/>
          <a:ext cx="6574790" cy="269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" r:id="rId3" imgW="10744200" imgH="6343650" progId="Paint.Picture">
                  <p:embed/>
                </p:oleObj>
              </mc:Choice>
              <mc:Fallback>
                <p:oleObj name="" r:id="rId3" imgW="10744200" imgH="63436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" y="4178935"/>
                        <a:ext cx="6574790" cy="269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962775" y="844550"/>
            <a:ext cx="18046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sw[7:5]</a:t>
            </a:r>
            <a:r>
              <a:rPr lang="zh-CN" altLang="zh-CN"/>
              <a:t>通道</a:t>
            </a:r>
            <a:r>
              <a:rPr lang="en-US" altLang="zh-CN"/>
              <a:t>6</a:t>
            </a:r>
            <a:r>
              <a:rPr lang="zh-CN" altLang="en-US"/>
              <a:t>显示</a:t>
            </a:r>
            <a:r>
              <a:rPr lang="en-US" altLang="zh-CN"/>
              <a:t>ROM</a:t>
            </a:r>
            <a:r>
              <a:rPr lang="zh-CN" altLang="en-US"/>
              <a:t>的内容</a:t>
            </a:r>
            <a:endParaRPr lang="zh-CN" altLang="en-US"/>
          </a:p>
          <a:p>
            <a:r>
              <a:rPr lang="en-US" altLang="zh-CN">
                <a:sym typeface="+mn-ea"/>
              </a:rPr>
              <a:t>SW[0]=1</a:t>
            </a:r>
            <a:r>
              <a:rPr lang="zh-CN" altLang="en-US">
                <a:sym typeface="+mn-ea"/>
              </a:rPr>
              <a:t>时显示文本</a:t>
            </a:r>
            <a:r>
              <a:rPr lang="zh-CN" altLang="en-US"/>
              <a:t>：</a:t>
            </a:r>
            <a:r>
              <a:rPr lang="en-US" altLang="zh-CN"/>
              <a:t>SW[3]=0</a:t>
            </a:r>
            <a:r>
              <a:rPr lang="zh-CN" altLang="en-US">
                <a:sym typeface="+mn-ea"/>
              </a:rPr>
              <a:t>选灰色地址段</a:t>
            </a:r>
            <a:endParaRPr lang="zh-CN" altLang="en-US"/>
          </a:p>
          <a:p>
            <a:r>
              <a:rPr lang="en-US" altLang="zh-CN"/>
              <a:t>11111111</a:t>
            </a:r>
            <a:endParaRPr lang="en-US" altLang="zh-CN"/>
          </a:p>
          <a:p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 FFFFFFFF</a:t>
            </a:r>
            <a:endParaRPr lang="zh-CN" altLang="en-US"/>
          </a:p>
        </p:txBody>
      </p:sp>
      <p:pic>
        <p:nvPicPr>
          <p:cNvPr id="13" name="图片 12" descr="COE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300" y="3235960"/>
            <a:ext cx="2306320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</a:t>
            </a:r>
            <a:r>
              <a:rPr lang="en-US" altLang="zh-CN"/>
              <a:t>6  </a:t>
            </a:r>
            <a:r>
              <a:rPr lang="zh-CN" altLang="en-US"/>
              <a:t>图形显示</a:t>
            </a:r>
            <a:endParaRPr lang="zh-CN" altLang="en-US"/>
          </a:p>
        </p:txBody>
      </p:sp>
      <p:graphicFrame>
        <p:nvGraphicFramePr>
          <p:cNvPr id="6" name="对象 5"/>
          <p:cNvGraphicFramePr/>
          <p:nvPr/>
        </p:nvGraphicFramePr>
        <p:xfrm>
          <a:off x="177800" y="4178935"/>
          <a:ext cx="6548755" cy="269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" r:id="rId1" imgW="10744200" imgH="6343650" progId="Paint.Picture">
                  <p:embed/>
                </p:oleObj>
              </mc:Choice>
              <mc:Fallback>
                <p:oleObj name="" r:id="rId1" imgW="10744200" imgH="63436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7800" y="4178935"/>
                        <a:ext cx="6548755" cy="2693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042785" y="913765"/>
            <a:ext cx="18046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sw[7:5]</a:t>
            </a:r>
            <a:r>
              <a:rPr lang="zh-CN" altLang="zh-CN"/>
              <a:t>通道</a:t>
            </a:r>
            <a:r>
              <a:rPr lang="en-US" altLang="zh-CN"/>
              <a:t>6</a:t>
            </a:r>
            <a:r>
              <a:rPr lang="zh-CN" altLang="en-US"/>
              <a:t>显示</a:t>
            </a:r>
            <a:r>
              <a:rPr lang="en-US" altLang="zh-CN"/>
              <a:t>ROM</a:t>
            </a:r>
            <a:r>
              <a:rPr lang="zh-CN" altLang="en-US"/>
              <a:t>的内容</a:t>
            </a:r>
            <a:endParaRPr lang="zh-CN" altLang="en-US"/>
          </a:p>
          <a:p>
            <a:r>
              <a:rPr lang="en-US" altLang="zh-CN">
                <a:sym typeface="+mn-ea"/>
              </a:rPr>
              <a:t>SW[0]=0</a:t>
            </a:r>
            <a:r>
              <a:rPr lang="zh-CN" altLang="en-US">
                <a:sym typeface="+mn-ea"/>
              </a:rPr>
              <a:t>时显示图像模式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前提条件</a:t>
            </a:r>
            <a:r>
              <a:rPr lang="en-US" altLang="zh-CN"/>
              <a:t>SW[3]=1,</a:t>
            </a:r>
            <a:r>
              <a:rPr lang="zh-CN" altLang="en-US"/>
              <a:t>选红色地址段</a:t>
            </a:r>
            <a:endParaRPr lang="zh-CN" altLang="en-US"/>
          </a:p>
        </p:txBody>
      </p:sp>
      <p:graphicFrame>
        <p:nvGraphicFramePr>
          <p:cNvPr id="8" name="内容占位符 7"/>
          <p:cNvGraphicFramePr>
            <a:graphicFrameLocks noGrp="1" noChangeAspect="1"/>
          </p:cNvGraphicFramePr>
          <p:nvPr>
            <p:ph idx="1"/>
          </p:nvPr>
        </p:nvGraphicFramePr>
        <p:xfrm>
          <a:off x="177800" y="865505"/>
          <a:ext cx="6374130" cy="3160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" r:id="rId3" imgW="11639550" imgH="7677150" progId="Paint.Picture">
                  <p:embed/>
                </p:oleObj>
              </mc:Choice>
              <mc:Fallback>
                <p:oleObj name="" r:id="rId3" imgW="11639550" imgH="767715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800" y="865505"/>
                        <a:ext cx="6374130" cy="3160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 descr="COE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960" y="3220720"/>
            <a:ext cx="2306320" cy="354520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实验</a:t>
            </a:r>
            <a:r>
              <a:rPr lang="zh-CN" altLang="zh-CN" dirty="0" smtClean="0"/>
              <a:t>结果</a:t>
            </a:r>
            <a:r>
              <a:rPr lang="en-US" altLang="zh-CN" dirty="0" smtClean="0"/>
              <a:t>1</a:t>
            </a:r>
            <a:endParaRPr lang="zh-CN" altLang="zh-CN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391160" y="852170"/>
          <a:ext cx="8229600" cy="3169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" r:id="rId1" imgW="10668000" imgH="4838700" progId="Paint.Picture">
                  <p:embed/>
                </p:oleObj>
              </mc:Choice>
              <mc:Fallback>
                <p:oleObj name="" r:id="rId1" imgW="10668000" imgH="4838700" progId="Paint.Picture">
                  <p:embed/>
                  <p:pic>
                    <p:nvPicPr>
                      <p:cNvPr id="0" name="内容占位符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160" y="852170"/>
                        <a:ext cx="8229600" cy="3169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/>
          <p:nvPr/>
        </p:nvGraphicFramePr>
        <p:xfrm>
          <a:off x="542290" y="4021455"/>
          <a:ext cx="7457440" cy="2849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" r:id="rId3" imgW="10610850" imgH="4705350" progId="Paint.Picture">
                  <p:embed/>
                </p:oleObj>
              </mc:Choice>
              <mc:Fallback>
                <p:oleObj name="" r:id="rId3" imgW="10610850" imgH="4705350" progId="Paint.Picture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290" y="4021455"/>
                        <a:ext cx="7457440" cy="2849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>
                <a:sym typeface="+mn-ea"/>
              </a:rPr>
              <a:t>实验</a:t>
            </a:r>
            <a:r>
              <a:rPr lang="zh-CN" altLang="zh-CN" dirty="0" smtClean="0">
                <a:sym typeface="+mn-ea"/>
              </a:rPr>
              <a:t>结果</a:t>
            </a:r>
            <a:r>
              <a:rPr lang="en-US" altLang="zh-CN" dirty="0" smtClean="0">
                <a:sym typeface="+mn-ea"/>
              </a:rPr>
              <a:t>2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 noChangeAspect="1"/>
          </p:cNvGraphicFramePr>
          <p:nvPr>
            <p:ph idx="1"/>
          </p:nvPr>
        </p:nvGraphicFramePr>
        <p:xfrm>
          <a:off x="391160" y="1017905"/>
          <a:ext cx="7863840" cy="288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" r:id="rId1" imgW="10696575" imgH="5143500" progId="Paint.Picture">
                  <p:embed/>
                </p:oleObj>
              </mc:Choice>
              <mc:Fallback>
                <p:oleObj name="" r:id="rId1" imgW="10696575" imgH="5143500" progId="Paint.Picture">
                  <p:embed/>
                  <p:pic>
                    <p:nvPicPr>
                      <p:cNvPr id="0" name="内容占位符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1160" y="1017905"/>
                        <a:ext cx="7863840" cy="2884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27635" y="3902710"/>
          <a:ext cx="858393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" r:id="rId3" imgW="10601325" imgH="5200650" progId="Paint.Picture">
                  <p:embed/>
                </p:oleObj>
              </mc:Choice>
              <mc:Fallback>
                <p:oleObj name="" r:id="rId3" imgW="10601325" imgH="5200650" progId="Paint.Picture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" y="3902710"/>
                        <a:ext cx="858393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7099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UCF</a:t>
            </a:r>
            <a:r>
              <a:rPr lang="zh-CN" altLang="en-U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引脚定义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2402" y="1628800"/>
            <a:ext cx="6667990" cy="436015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7588" y="1124744"/>
            <a:ext cx="7912844" cy="511256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2824" y="1268760"/>
            <a:ext cx="7429500" cy="499240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输入设备功能定义</a:t>
            </a:r>
            <a:endParaRPr lang="zh-CN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288" y="1052513"/>
          <a:ext cx="8229600" cy="3765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416"/>
                <a:gridCol w="2088232"/>
                <a:gridCol w="2088232"/>
                <a:gridCol w="2540720"/>
              </a:tblGrid>
              <a:tr h="340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开关定义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=0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=1</a:t>
                      </a:r>
                      <a:endParaRPr lang="zh-CN" altLang="en-US" sz="18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0" marB="0"/>
                </a:tc>
              </a:tr>
              <a:tr h="340762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SW[0]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图形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七段点阵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文本</a:t>
                      </a:r>
                      <a:r>
                        <a:rPr lang="en-US" altLang="zh-CN" dirty="0" smtClean="0"/>
                        <a:t>(16</a:t>
                      </a:r>
                      <a:r>
                        <a:rPr lang="zh-CN" altLang="en-US" dirty="0" smtClean="0"/>
                        <a:t>进制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3407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SW[1]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位二进制高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位二进制低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Arduino-Sword</a:t>
                      </a:r>
                      <a:r>
                        <a:rPr lang="en-US" altLang="zh-CN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002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199135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SW[2]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全速时钟                  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单步钟 </a:t>
                      </a:r>
                      <a:endParaRPr lang="zh-CN" alt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时钟切换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265439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SW[4]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存储器写禁止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存储器写使能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存储单元写控制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  <a:tr h="2040827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SW[7:5]</a:t>
                      </a:r>
                      <a:endParaRPr lang="zh-CN" altLang="en-US" sz="1800" dirty="0" smtClean="0"/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dirty="0" smtClean="0"/>
                        <a:t>=000</a:t>
                      </a:r>
                      <a:endParaRPr lang="en-US" altLang="zh-CN" sz="1800" dirty="0" smtClean="0"/>
                    </a:p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=001</a:t>
                      </a:r>
                      <a:endParaRPr lang="zh-CN" altLang="en-US" sz="1800" dirty="0" smtClean="0"/>
                    </a:p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=010</a:t>
                      </a:r>
                      <a:endParaRPr lang="zh-CN" altLang="en-US" sz="1800" dirty="0" smtClean="0"/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=011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=100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=101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=110</a:t>
                      </a:r>
                      <a:endParaRPr lang="en-US" altLang="zh-CN" sz="1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=111</a:t>
                      </a:r>
                      <a:endParaRPr lang="zh-CN" altLang="en-US" sz="1800" dirty="0" smtClean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0</a:t>
                      </a:r>
                      <a:endParaRPr lang="en-US" altLang="zh-CN" sz="1800" dirty="0" smtClean="0"/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1</a:t>
                      </a:r>
                      <a:endParaRPr lang="en-US" altLang="zh-CN" sz="1800" dirty="0" smtClean="0"/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dirty="0" smtClean="0"/>
                        <a:t>通道</a:t>
                      </a:r>
                      <a:r>
                        <a:rPr lang="en-US" altLang="zh-CN" sz="1800" dirty="0" smtClean="0"/>
                        <a:t>2</a:t>
                      </a:r>
                      <a:endParaRPr lang="en-US" altLang="zh-CN" sz="1800" dirty="0" smtClean="0"/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</a:rPr>
                        <a:t>通道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US" altLang="zh-CN" sz="1800" b="0" dirty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通道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zh-CN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</a:t>
                      </a:r>
                      <a:endParaRPr kumimoji="0" lang="zh-CN" alt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SUM(</a:t>
                      </a:r>
                      <a:r>
                        <a:rPr kumimoji="0" lang="en-US" altLang="zh-CN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ALU_Out</a:t>
                      </a:r>
                      <a:r>
                        <a:rPr kumimoji="0" lang="en-US" altLang="zh-CN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Sign extension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bit Ext. to 32 bits</a:t>
                      </a:r>
                      <a:endParaRPr lang="en-US" altLang="zh-CN" sz="1800" b="1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通用分频输出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ROM_D</a:t>
                      </a: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endParaRPr lang="en-US" altLang="zh-CN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RAM_B</a:t>
                      </a:r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D(31:0)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/>
                </a:tc>
              </a:tr>
            </a:tbl>
          </a:graphicData>
        </a:graphic>
      </p:graphicFrame>
      <p:graphicFrame>
        <p:nvGraphicFramePr>
          <p:cNvPr id="5" name="内容占位符 3"/>
          <p:cNvGraphicFramePr>
            <a:graphicFrameLocks noGrp="1"/>
          </p:cNvGraphicFramePr>
          <p:nvPr>
            <p:ph idx="11"/>
          </p:nvPr>
        </p:nvGraphicFramePr>
        <p:xfrm>
          <a:off x="395536" y="4869160"/>
          <a:ext cx="8229600" cy="182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2088232"/>
                <a:gridCol w="2088232"/>
                <a:gridCol w="2540968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按键定义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=0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=1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26" marB="45726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BTN[0]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正脉冲左移</a:t>
                      </a:r>
                      <a:endParaRPr lang="zh-CN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BTN[1]</a:t>
                      </a:r>
                      <a:endParaRPr lang="zh-CN" alt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正脉冲右移</a:t>
                      </a:r>
                      <a:endParaRPr lang="zh-CN" altLang="en-US" sz="1800" b="1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BTN[2]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</a:rPr>
                        <a:t>正脉冲输入修改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SW[15]=0,SW[7:5]&lt;=001</a:t>
                      </a:r>
                      <a:endParaRPr lang="zh-CN" altLang="en-US" sz="1800" dirty="0" smtClean="0"/>
                    </a:p>
                  </a:txBody>
                  <a:tcPr marT="45724" marB="45724"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 smtClean="0"/>
                        <a:t>RSTN</a:t>
                      </a:r>
                      <a:endParaRPr lang="zh-CN" altLang="en-US" sz="1800" dirty="0" smtClean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zh-CN" altLang="en-US" sz="1800" dirty="0" smtClean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T="45724" marB="45724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长按复位</a:t>
                      </a:r>
                      <a:endParaRPr lang="zh-CN" altLang="en-US" sz="1800" dirty="0"/>
                    </a:p>
                  </a:txBody>
                  <a:tcPr marT="45724" marB="45724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附录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852936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实验一顶层模块输入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在逻辑实验</a:t>
            </a:r>
            <a:r>
              <a:rPr lang="en-US" altLang="zh-CN" sz="28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Logic_Exp14</a:t>
            </a:r>
            <a:r>
              <a:rPr lang="zh-CN" altLang="en-US" sz="28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基础上重建</a:t>
            </a: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38538"/>
            <a:ext cx="8540750" cy="1143000"/>
          </a:xfrm>
        </p:spPr>
        <p:txBody>
          <a:bodyPr/>
          <a:lstStyle/>
          <a:p>
            <a:r>
              <a:rPr lang="zh-CN" altLang="en-US" dirty="0" smtClean="0"/>
              <a:t>建立</a:t>
            </a:r>
            <a:r>
              <a:rPr lang="en-US" altLang="zh-CN" dirty="0" smtClean="0"/>
              <a:t>ISE</a:t>
            </a:r>
            <a:r>
              <a:rPr lang="zh-CN" altLang="en-US" dirty="0" smtClean="0"/>
              <a:t>开发工程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540750" cy="41941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400" dirty="0" smtClean="0">
                <a:solidFill>
                  <a:schemeClr val="tx1"/>
                </a:solidFill>
              </a:rPr>
              <a:t>用</a:t>
            </a:r>
            <a:r>
              <a:rPr lang="en-US" altLang="zh-CN" sz="2400" dirty="0" smtClean="0">
                <a:solidFill>
                  <a:schemeClr val="tx1"/>
                </a:solidFill>
              </a:rPr>
              <a:t>ISE</a:t>
            </a:r>
            <a:r>
              <a:rPr lang="zh-CN" altLang="en-US" sz="2400" dirty="0" smtClean="0">
                <a:solidFill>
                  <a:schemeClr val="tx1"/>
                </a:solidFill>
              </a:rPr>
              <a:t>新建实验一工程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ja-JP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双击桌面上“</a:t>
            </a:r>
            <a:r>
              <a:rPr lang="en-US" altLang="zh-CN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Xilinx ISE</a:t>
            </a:r>
            <a:r>
              <a:rPr lang="ja-JP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图标，启动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ISE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软件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也可从开始菜单启动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ja-JP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</a:pPr>
            <a:r>
              <a:rPr lang="ja-JP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File  New Project</a:t>
            </a:r>
            <a:r>
              <a:rPr lang="ja-JP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选项，在弹出的对话框中输入工程名称并指定工程路径</a:t>
            </a:r>
            <a:r>
              <a:rPr lang="ja-JP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参考工程名：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OExp01-MUX</a:t>
            </a:r>
            <a:endParaRPr lang="zh-CN" altLang="zh-CN" sz="2000" b="1" dirty="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Next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按钮进入下一页，选择所使用的芯片及综合、仿真工具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spcBef>
                <a:spcPts val="0"/>
              </a:spcBef>
            </a:pP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再点击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Next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按钮进入下一页，这里显示了新建工程的信息，确认无误后，点击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Finish</a:t>
            </a:r>
            <a:r>
              <a:rPr lang="zh-CN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就可以建立一个完整的工程</a:t>
            </a:r>
            <a:r>
              <a:rPr lang="zh-CN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endParaRPr lang="zh-CN" altLang="zh-CN" sz="2400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400" dirty="0" smtClean="0">
                <a:solidFill>
                  <a:schemeClr val="tx1"/>
                </a:solidFill>
              </a:rPr>
              <a:t>单周期</a:t>
            </a:r>
            <a:r>
              <a:rPr lang="en-US" altLang="zh-CN" sz="2400" dirty="0" smtClean="0">
                <a:solidFill>
                  <a:schemeClr val="tx1"/>
                </a:solidFill>
              </a:rPr>
              <a:t>CPU</a:t>
            </a:r>
            <a:r>
              <a:rPr lang="zh-CN" altLang="en-US" sz="2400" dirty="0" smtClean="0">
                <a:solidFill>
                  <a:schemeClr val="tx1"/>
                </a:solidFill>
              </a:rPr>
              <a:t>设计共享此工程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55576" y="3717032"/>
            <a:ext cx="3600400" cy="28949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33358" y="3303640"/>
            <a:ext cx="4115708" cy="330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09922" y="1110427"/>
            <a:ext cx="7724155" cy="4147080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15616" y="5364733"/>
            <a:ext cx="712879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  <a:r>
              <a:rPr lang="zh-CN" altLang="en-US" sz="2000" b="1" dirty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Kintex7 </a:t>
            </a:r>
            <a:r>
              <a:rPr lang="en-US" altLang="zh-CN" sz="2000" b="1" dirty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zh-CN" altLang="en-US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XC7K160T       </a:t>
            </a:r>
            <a:endParaRPr lang="en-US" altLang="zh-CN" sz="2000" b="1" dirty="0">
              <a:solidFill>
                <a:srgbClr val="F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zh-CN" altLang="en-US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FFG767  </a:t>
            </a:r>
            <a:r>
              <a:rPr lang="en-US" altLang="zh-CN" sz="2000" b="1" dirty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zh-CN" altLang="en-US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solidFill>
                  <a:srgbClr val="F303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-2L</a:t>
            </a:r>
            <a:endParaRPr lang="en-US" altLang="zh-CN" sz="2000" b="1" dirty="0">
              <a:solidFill>
                <a:srgbClr val="F3030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79912" y="2996952"/>
            <a:ext cx="4320480" cy="28803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761144" y="1916832"/>
            <a:ext cx="1170896" cy="9154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实验一工程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77935" y="1222836"/>
            <a:ext cx="8208865" cy="500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597" y="1224061"/>
            <a:ext cx="8540750" cy="41941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400" dirty="0" smtClean="0"/>
              <a:t>建立</a:t>
            </a:r>
            <a:r>
              <a:rPr lang="zh-CN" altLang="zh-CN" sz="2400" dirty="0" smtClean="0"/>
              <a:t>顶层模块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000" dirty="0" smtClean="0"/>
              <a:t>在</a:t>
            </a:r>
            <a:r>
              <a:rPr lang="en-US" altLang="zh-CN" sz="2000" dirty="0" smtClean="0"/>
              <a:t>Project</a:t>
            </a:r>
            <a:r>
              <a:rPr lang="zh-CN" altLang="zh-CN" sz="2000" dirty="0" smtClean="0"/>
              <a:t>弹</a:t>
            </a:r>
            <a:r>
              <a:rPr lang="zh-CN" altLang="zh-CN" sz="2000" dirty="0"/>
              <a:t>出的菜单中选择</a:t>
            </a:r>
            <a:r>
              <a:rPr lang="en-US" altLang="zh-CN" sz="2000" dirty="0"/>
              <a:t>New Source</a:t>
            </a:r>
            <a:r>
              <a:rPr lang="zh-CN" altLang="zh-CN" sz="2000" dirty="0" smtClean="0"/>
              <a:t>命令</a:t>
            </a:r>
            <a:endParaRPr lang="en-US" altLang="zh-CN" sz="2000" dirty="0" smtClean="0"/>
          </a:p>
          <a:p>
            <a:pPr lvl="1">
              <a:spcBef>
                <a:spcPts val="0"/>
              </a:spcBef>
            </a:pPr>
            <a:r>
              <a:rPr lang="zh-CN" altLang="en-US" sz="2000" dirty="0" smtClean="0"/>
              <a:t>选择</a:t>
            </a:r>
            <a:r>
              <a:rPr lang="zh-CN" altLang="zh-CN" sz="2000" dirty="0"/>
              <a:t>原理图输入法</a:t>
            </a:r>
            <a:r>
              <a:rPr lang="en-US" altLang="zh-CN" sz="2000" dirty="0"/>
              <a:t>(Schematic</a:t>
            </a:r>
            <a:r>
              <a:rPr lang="en-US" altLang="zh-CN" sz="2000" dirty="0" smtClean="0"/>
              <a:t>)</a:t>
            </a:r>
            <a:endParaRPr lang="en-US" altLang="zh-CN" sz="2000" dirty="0" smtClean="0"/>
          </a:p>
          <a:p>
            <a:pPr lvl="1">
              <a:spcBef>
                <a:spcPts val="0"/>
              </a:spcBef>
            </a:pPr>
            <a:r>
              <a:rPr lang="zh-CN" altLang="zh-CN" sz="2000" dirty="0" smtClean="0"/>
              <a:t>缺省</a:t>
            </a:r>
            <a:r>
              <a:rPr lang="zh-CN" altLang="zh-CN" sz="2000" dirty="0"/>
              <a:t>目录是工程</a:t>
            </a:r>
            <a:r>
              <a:rPr lang="zh-CN" altLang="zh-CN" sz="2000" dirty="0" smtClean="0"/>
              <a:t>目录</a:t>
            </a:r>
            <a:r>
              <a:rPr lang="en-US" altLang="zh-CN" sz="2000" dirty="0" smtClean="0"/>
              <a:t>OExp01-???</a:t>
            </a:r>
            <a:endParaRPr lang="en-US" altLang="zh-CN" sz="2000" dirty="0"/>
          </a:p>
          <a:p>
            <a:pPr lvl="1">
              <a:spcBef>
                <a:spcPts val="0"/>
              </a:spcBef>
            </a:pPr>
            <a:r>
              <a:rPr lang="zh-CN" altLang="en-US" sz="2000" dirty="0" smtClean="0"/>
              <a:t>建议</a:t>
            </a:r>
            <a:r>
              <a:rPr lang="zh-CN" altLang="zh-CN" sz="2000" dirty="0" smtClean="0"/>
              <a:t>修改为</a:t>
            </a:r>
            <a:r>
              <a:rPr lang="en-US" altLang="zh-CN" sz="2000" dirty="0"/>
              <a:t>..\ </a:t>
            </a:r>
            <a:r>
              <a:rPr lang="en-US" altLang="zh-CN" sz="2000" b="1" dirty="0"/>
              <a:t>OExp01-??? </a:t>
            </a:r>
            <a:r>
              <a:rPr lang="en-US" altLang="zh-CN" sz="2000" b="1" dirty="0" smtClean="0"/>
              <a:t>\Code</a:t>
            </a:r>
            <a:endParaRPr lang="zh-CN" altLang="zh-CN" sz="2000" dirty="0"/>
          </a:p>
          <a:p>
            <a:pPr>
              <a:spcBef>
                <a:spcPts val="0"/>
              </a:spcBef>
            </a:pPr>
            <a:r>
              <a:rPr lang="zh-CN" altLang="zh-CN" sz="2200" b="1" dirty="0" smtClean="0"/>
              <a:t>注意：</a:t>
            </a:r>
            <a:r>
              <a:rPr lang="zh-CN" altLang="zh-CN" sz="2200" b="1" dirty="0"/>
              <a:t>为了方便管理，</a:t>
            </a:r>
            <a:r>
              <a:rPr lang="zh-CN" altLang="zh-CN" sz="2200" b="1" dirty="0" smtClean="0"/>
              <a:t>将</a:t>
            </a:r>
            <a:r>
              <a:rPr lang="zh-CN" altLang="en-US" sz="2200" dirty="0" smtClean="0"/>
              <a:t>每个实验的</a:t>
            </a:r>
            <a:r>
              <a:rPr lang="zh-CN" altLang="zh-CN" sz="2200" b="1" dirty="0" smtClean="0"/>
              <a:t>代码</a:t>
            </a:r>
            <a:r>
              <a:rPr lang="zh-CN" altLang="zh-CN" sz="2200" b="1" dirty="0"/>
              <a:t>存放</a:t>
            </a:r>
            <a:r>
              <a:rPr lang="zh-CN" altLang="zh-CN" sz="2200" b="1" dirty="0" smtClean="0"/>
              <a:t>在</a:t>
            </a:r>
            <a:r>
              <a:rPr lang="zh-CN" altLang="en-US" sz="2200" dirty="0">
                <a:solidFill>
                  <a:srgbClr val="FF0000"/>
                </a:solidFill>
              </a:rPr>
              <a:t>独立</a:t>
            </a:r>
            <a:r>
              <a:rPr lang="zh-CN" altLang="zh-CN" sz="2200" b="1" dirty="0" smtClean="0">
                <a:solidFill>
                  <a:srgbClr val="FF0000"/>
                </a:solidFill>
              </a:rPr>
              <a:t>目录</a:t>
            </a:r>
            <a:r>
              <a:rPr lang="zh-CN" altLang="zh-CN" sz="2200" b="1" dirty="0"/>
              <a:t>中</a:t>
            </a:r>
            <a:r>
              <a:rPr lang="zh-CN" altLang="zh-CN" sz="2200" b="1" dirty="0" smtClean="0"/>
              <a:t>！</a:t>
            </a:r>
            <a:endParaRPr lang="en-US" altLang="zh-CN" sz="2200" b="1" dirty="0" smtClean="0"/>
          </a:p>
          <a:p>
            <a:pPr lvl="1">
              <a:spcBef>
                <a:spcPts val="0"/>
              </a:spcBef>
            </a:pPr>
            <a:r>
              <a:rPr lang="zh-CN" altLang="en-US" sz="2000" b="1" dirty="0" smtClean="0"/>
              <a:t>同时注意同名</a:t>
            </a:r>
            <a:r>
              <a:rPr lang="en-US" altLang="zh-CN" sz="2000" b="1" dirty="0" smtClean="0"/>
              <a:t>.</a:t>
            </a:r>
            <a:r>
              <a:rPr lang="en-US" altLang="zh-CN" sz="2000" b="1" dirty="0" err="1" smtClean="0"/>
              <a:t>sch</a:t>
            </a:r>
            <a:r>
              <a:rPr lang="zh-CN" altLang="en-US" sz="2000" b="1" dirty="0" smtClean="0"/>
              <a:t>与</a:t>
            </a:r>
            <a:r>
              <a:rPr lang="en-US" altLang="zh-CN" sz="2000" b="1" dirty="0" smtClean="0"/>
              <a:t>.v</a:t>
            </a:r>
            <a:r>
              <a:rPr lang="zh-CN" altLang="en-US" sz="2000" b="1" dirty="0" smtClean="0"/>
              <a:t>文件的冲突</a:t>
            </a:r>
            <a:endParaRPr lang="en-US" altLang="zh-CN" sz="2000" b="1" dirty="0" smtClean="0"/>
          </a:p>
          <a:p>
            <a:pPr>
              <a:spcBef>
                <a:spcPts val="0"/>
              </a:spcBef>
            </a:pPr>
            <a:endParaRPr lang="en-US" altLang="zh-CN" sz="2200" b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rgbClr val="FF0000"/>
                </a:solidFill>
              </a:rPr>
              <a:t>点击</a:t>
            </a:r>
            <a:r>
              <a:rPr lang="en-US" altLang="zh-CN" sz="2800" dirty="0" smtClean="0">
                <a:solidFill>
                  <a:srgbClr val="FF0000"/>
                </a:solidFill>
              </a:rPr>
              <a:t>Next</a:t>
            </a:r>
            <a:r>
              <a:rPr lang="zh-CN" altLang="en-US" sz="2800" dirty="0" smtClean="0">
                <a:solidFill>
                  <a:srgbClr val="FF0000"/>
                </a:solidFill>
              </a:rPr>
              <a:t>生成</a:t>
            </a:r>
            <a:br>
              <a:rPr lang="en-US" altLang="zh-CN" sz="2800" dirty="0" smtClean="0">
                <a:solidFill>
                  <a:srgbClr val="FF0000"/>
                </a:solidFill>
              </a:rPr>
            </a:br>
            <a:r>
              <a:rPr lang="en-US" altLang="zh-CN" sz="2800" dirty="0" smtClean="0">
                <a:solidFill>
                  <a:srgbClr val="FF0000"/>
                </a:solidFill>
              </a:rPr>
              <a:t>	        -</a:t>
            </a:r>
            <a:r>
              <a:rPr lang="zh-CN" altLang="en-US" sz="2800" dirty="0" smtClean="0">
                <a:solidFill>
                  <a:srgbClr val="FF0000"/>
                </a:solidFill>
              </a:rPr>
              <a:t>原理图输入模板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根据顶层逻辑图输入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endParaRPr lang="en-US" altLang="zh-CN" sz="22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617" y="124024"/>
            <a:ext cx="8540750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建立</a:t>
            </a:r>
            <a:r>
              <a:rPr lang="zh-CN" altLang="en-US" dirty="0"/>
              <a:t>实验一</a:t>
            </a:r>
            <a:r>
              <a:rPr lang="zh-CN" altLang="en-US" dirty="0" smtClean="0"/>
              <a:t>顶层模块</a:t>
            </a:r>
            <a:r>
              <a:rPr lang="en-US" altLang="zh-CN" dirty="0" smtClean="0"/>
              <a:t>(</a:t>
            </a:r>
            <a:r>
              <a:rPr lang="zh-CN" altLang="zh-CN" dirty="0" smtClean="0"/>
              <a:t>原理图</a:t>
            </a:r>
            <a:r>
              <a:rPr lang="zh-CN" altLang="zh-CN" dirty="0"/>
              <a:t>输入</a:t>
            </a:r>
            <a:r>
              <a:rPr lang="zh-CN" altLang="zh-CN" dirty="0" smtClean="0"/>
              <a:t>模板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987419" y="3310912"/>
            <a:ext cx="4156581" cy="2988172"/>
          </a:xfrm>
          <a:prstGeom prst="rect">
            <a:avLst/>
          </a:prstGeom>
        </p:spPr>
      </p:pic>
      <p:sp>
        <p:nvSpPr>
          <p:cNvPr id="5" name="Oval 63"/>
          <p:cNvSpPr>
            <a:spLocks noChangeArrowheads="1"/>
          </p:cNvSpPr>
          <p:nvPr/>
        </p:nvSpPr>
        <p:spPr bwMode="auto">
          <a:xfrm>
            <a:off x="6956095" y="4869160"/>
            <a:ext cx="2088232" cy="28803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原理图输入模板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99592" y="1132138"/>
            <a:ext cx="7488832" cy="51051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83768" y="3429000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30303"/>
                </a:solidFill>
              </a:rPr>
              <a:t>原理图输入编辑窗口</a:t>
            </a:r>
            <a:endParaRPr lang="zh-CN" altLang="en-US" sz="2800" dirty="0">
              <a:solidFill>
                <a:srgbClr val="F3030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88" y="115888"/>
            <a:ext cx="7870825" cy="955675"/>
          </a:xfrm>
        </p:spPr>
        <p:txBody>
          <a:bodyPr/>
          <a:lstStyle/>
          <a:p>
            <a:pPr eaLnBrk="1" hangingPunct="1"/>
            <a:r>
              <a:rPr altLang="zh-CN" sz="4800" smtClean="0">
                <a:ea typeface="黑体" panose="02010609060101010101" pitchFamily="49" charset="-122"/>
              </a:rPr>
              <a:t>实验任务</a:t>
            </a:r>
            <a:endParaRPr sz="4800" smtClean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3" y="1196975"/>
            <a:ext cx="8353425" cy="4824413"/>
          </a:xfrm>
        </p:spPr>
        <p:txBody>
          <a:bodyPr/>
          <a:lstStyle/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 </a:t>
            </a:r>
            <a:r>
              <a:rPr lang="zh-CN" altLang="en-US" dirty="0">
                <a:solidFill>
                  <a:schemeClr val="tx1"/>
                </a:solidFill>
              </a:rPr>
              <a:t>整理设计逻辑实验输出模块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dirty="0"/>
              <a:t>多路选择器、基本算术逻辑运算模块、数据扩展</a:t>
            </a:r>
            <a:r>
              <a:rPr lang="zh-CN" altLang="en-US" sz="2400" dirty="0" smtClean="0"/>
              <a:t>模块</a:t>
            </a:r>
            <a:endParaRPr lang="en-US" altLang="zh-CN" dirty="0"/>
          </a:p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</a:rPr>
              <a:t>.  </a:t>
            </a:r>
            <a:r>
              <a:rPr lang="zh-CN" altLang="en-US" dirty="0" smtClean="0">
                <a:solidFill>
                  <a:schemeClr val="tx1"/>
                </a:solidFill>
              </a:rPr>
              <a:t>整理逻辑实验输出的辅助模块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dirty="0" smtClean="0"/>
              <a:t>消除机械抖动模块、通用分频模块</a:t>
            </a:r>
            <a:r>
              <a:rPr lang="en-US" altLang="zh-CN" dirty="0" smtClean="0"/>
              <a:t>	</a:t>
            </a:r>
            <a:endParaRPr lang="zh-CN" altLang="en-US" dirty="0"/>
          </a:p>
          <a:p>
            <a:pPr marL="0" lv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.  </a:t>
            </a:r>
            <a:r>
              <a:rPr lang="zh-CN" altLang="en-US" dirty="0" smtClean="0">
                <a:solidFill>
                  <a:schemeClr val="tx1"/>
                </a:solidFill>
              </a:rPr>
              <a:t>设计存储器</a:t>
            </a:r>
            <a:r>
              <a:rPr lang="en-US" altLang="zh-CN" dirty="0" smtClean="0">
                <a:solidFill>
                  <a:schemeClr val="tx1"/>
                </a:solidFill>
              </a:rPr>
              <a:t>IP</a:t>
            </a:r>
            <a:r>
              <a:rPr lang="zh-CN" altLang="en-US" dirty="0" smtClean="0">
                <a:solidFill>
                  <a:schemeClr val="tx1"/>
                </a:solidFill>
              </a:rPr>
              <a:t>模块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ROM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r>
              <a:rPr lang="en-US" altLang="zh-CN" dirty="0" smtClean="0"/>
              <a:t>RAM</a:t>
            </a:r>
            <a:endParaRPr lang="en-US" altLang="zh-CN" dirty="0" smtClean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</a:rPr>
              <a:t>. </a:t>
            </a:r>
            <a:r>
              <a:rPr lang="zh-CN" altLang="en-US" dirty="0" smtClean="0">
                <a:solidFill>
                  <a:schemeClr val="tx1"/>
                </a:solidFill>
              </a:rPr>
              <a:t>设计</a:t>
            </a:r>
            <a:r>
              <a:rPr lang="en-US" altLang="zh-CN" dirty="0" smtClean="0">
                <a:solidFill>
                  <a:schemeClr val="tx1"/>
                </a:solidFill>
              </a:rPr>
              <a:t>CPU</a:t>
            </a:r>
            <a:r>
              <a:rPr lang="zh-CN" altLang="en-US" dirty="0" smtClean="0">
                <a:solidFill>
                  <a:schemeClr val="tx1"/>
                </a:solidFill>
              </a:rPr>
              <a:t>调试测试显示通道模块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dirty="0" smtClean="0"/>
              <a:t>在逻辑实验</a:t>
            </a:r>
            <a:r>
              <a:rPr lang="en-US" altLang="zh-CN" dirty="0" smtClean="0"/>
              <a:t>Exp13</a:t>
            </a:r>
            <a:r>
              <a:rPr lang="zh-CN" altLang="en-US" dirty="0" smtClean="0"/>
              <a:t>基础上重建</a:t>
            </a:r>
            <a:endParaRPr lang="en-US" altLang="zh-CN" dirty="0" smtClean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 smtClean="0">
                <a:solidFill>
                  <a:srgbClr val="000000"/>
                </a:solidFill>
                <a:latin typeface="Arial" panose="020B0604020202020204" pitchFamily="34" charset="0"/>
              </a:rPr>
            </a:fld>
            <a:endParaRPr lang="en-US" altLang="zh-CN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原理图输入窗口与环境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95536" y="1070992"/>
            <a:ext cx="8291264" cy="51083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55976" y="375057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30303"/>
                </a:solidFill>
              </a:rPr>
              <a:t>原理图输入编辑窗口</a:t>
            </a:r>
            <a:endParaRPr lang="zh-CN" altLang="en-US" sz="2800" dirty="0">
              <a:solidFill>
                <a:srgbClr val="F3030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基本模块输入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84" y="1050937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800" dirty="0" smtClean="0">
                <a:solidFill>
                  <a:schemeClr val="tx1"/>
                </a:solidFill>
              </a:rPr>
              <a:t>反向器输入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>
                <a:solidFill>
                  <a:srgbClr val="080808"/>
                </a:solidFill>
              </a:rPr>
              <a:t>在</a:t>
            </a:r>
            <a:r>
              <a:rPr lang="en-US" altLang="zh-CN" sz="2400" dirty="0">
                <a:solidFill>
                  <a:srgbClr val="080808"/>
                </a:solidFill>
              </a:rPr>
              <a:t>Sources</a:t>
            </a:r>
            <a:r>
              <a:rPr lang="zh-CN" altLang="en-US" sz="2400" dirty="0">
                <a:solidFill>
                  <a:srgbClr val="080808"/>
                </a:solidFill>
              </a:rPr>
              <a:t>窗口中，点击右向箭头至</a:t>
            </a:r>
            <a:r>
              <a:rPr lang="en-US" altLang="zh-CN" sz="2400" dirty="0">
                <a:solidFill>
                  <a:srgbClr val="080808"/>
                </a:solidFill>
              </a:rPr>
              <a:t>Symbols</a:t>
            </a:r>
            <a:r>
              <a:rPr lang="zh-CN" altLang="en-US" sz="2400" dirty="0">
                <a:solidFill>
                  <a:srgbClr val="080808"/>
                </a:solidFill>
              </a:rPr>
              <a:t>界面，进入选择器件</a:t>
            </a:r>
            <a:r>
              <a:rPr lang="zh-CN" altLang="en-US" sz="2400" dirty="0" smtClean="0">
                <a:solidFill>
                  <a:srgbClr val="080808"/>
                </a:solidFill>
              </a:rPr>
              <a:t>窗口：</a:t>
            </a:r>
            <a:r>
              <a:rPr lang="en-US" altLang="zh-CN" sz="2400" dirty="0" smtClean="0">
                <a:solidFill>
                  <a:srgbClr val="080808"/>
                </a:solidFill>
              </a:rPr>
              <a:t>Symbols</a:t>
            </a:r>
            <a:endParaRPr lang="zh-CN" altLang="en-US" sz="2400" dirty="0">
              <a:solidFill>
                <a:srgbClr val="080808"/>
              </a:solidFill>
            </a:endParaRPr>
          </a:p>
          <a:p>
            <a:pPr lvl="1">
              <a:spcBef>
                <a:spcPts val="0"/>
              </a:spcBef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3568" y="2420962"/>
            <a:ext cx="2238375" cy="4032374"/>
          </a:xfrm>
          <a:prstGeom prst="rect">
            <a:avLst/>
          </a:prstGeom>
        </p:spPr>
      </p:pic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683568" y="6067339"/>
            <a:ext cx="863600" cy="3587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24599" y="2352914"/>
            <a:ext cx="4851857" cy="3307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90325" y="4039782"/>
            <a:ext cx="3744416" cy="2557570"/>
          </a:xfrm>
          <a:prstGeom prst="rect">
            <a:avLst/>
          </a:prstGeom>
        </p:spPr>
      </p:pic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376111" y="6045446"/>
            <a:ext cx="1870398" cy="504056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590821" y="4389262"/>
            <a:ext cx="863600" cy="3587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Dot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9116305">
            <a:off x="4308034" y="4179024"/>
            <a:ext cx="1411959" cy="2690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拖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入非门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166389" y="3514226"/>
            <a:ext cx="1080120" cy="9849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19985" y="3163602"/>
            <a:ext cx="1368152" cy="46641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基本连线：楼道控制灯电路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816" y="1070992"/>
            <a:ext cx="8229600" cy="4968552"/>
          </a:xfrm>
        </p:spPr>
        <p:txBody>
          <a:bodyPr/>
          <a:lstStyle/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080808"/>
                </a:solidFill>
              </a:rPr>
              <a:t>在器件窗口中选择所需</a:t>
            </a:r>
            <a:r>
              <a:rPr lang="zh-CN" altLang="en-US" sz="2000" dirty="0" smtClean="0">
                <a:solidFill>
                  <a:srgbClr val="080808"/>
                </a:solidFill>
              </a:rPr>
              <a:t>的器件</a:t>
            </a:r>
            <a:r>
              <a:rPr lang="zh-CN" altLang="en-US" sz="2000" dirty="0">
                <a:solidFill>
                  <a:srgbClr val="080808"/>
                </a:solidFill>
              </a:rPr>
              <a:t>拖到图形输入窗口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080808"/>
                </a:solidFill>
              </a:rPr>
              <a:t>当一个器件被安置后按下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ESC</a:t>
            </a:r>
            <a:r>
              <a:rPr lang="zh-CN" altLang="en-US" sz="2000" dirty="0">
                <a:solidFill>
                  <a:srgbClr val="080808"/>
                </a:solidFill>
              </a:rPr>
              <a:t>键来取消，以便选择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下一个器件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080808"/>
                </a:solidFill>
              </a:rPr>
              <a:t>用导线</a:t>
            </a:r>
            <a:r>
              <a:rPr lang="en-US" altLang="zh-CN" sz="2000" dirty="0">
                <a:solidFill>
                  <a:srgbClr val="080808"/>
                </a:solidFill>
              </a:rPr>
              <a:t>(add wire)</a:t>
            </a:r>
            <a:r>
              <a:rPr lang="zh-CN" altLang="en-US" sz="2000" dirty="0">
                <a:solidFill>
                  <a:srgbClr val="080808"/>
                </a:solidFill>
              </a:rPr>
              <a:t>连接逻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zh-CN" altLang="en-US" sz="2000" dirty="0">
                <a:solidFill>
                  <a:srgbClr val="080808"/>
                </a:solidFill>
              </a:rPr>
              <a:t>辑</a:t>
            </a:r>
            <a:r>
              <a:rPr lang="zh-CN" altLang="en-US" sz="2000" dirty="0" smtClean="0">
                <a:solidFill>
                  <a:srgbClr val="080808"/>
                </a:solidFill>
              </a:rPr>
              <a:t>端口</a:t>
            </a:r>
            <a:endParaRPr lang="en-US" altLang="zh-CN" sz="2000" dirty="0" smtClean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080808"/>
                </a:solidFill>
              </a:rPr>
              <a:t>相同导线</a:t>
            </a:r>
            <a:r>
              <a:rPr lang="en-US" altLang="zh-CN" sz="2000" dirty="0" smtClean="0">
                <a:solidFill>
                  <a:srgbClr val="080808"/>
                </a:solidFill>
              </a:rPr>
              <a:t>(</a:t>
            </a:r>
            <a:r>
              <a:rPr lang="en-US" altLang="zh-CN" sz="2000" dirty="0">
                <a:solidFill>
                  <a:srgbClr val="080808"/>
                </a:solidFill>
              </a:rPr>
              <a:t>Net</a:t>
            </a:r>
            <a:r>
              <a:rPr lang="en-US" altLang="zh-CN" sz="2000" dirty="0" smtClean="0">
                <a:solidFill>
                  <a:srgbClr val="080808"/>
                </a:solidFill>
              </a:rPr>
              <a:t>)</a:t>
            </a:r>
            <a:r>
              <a:rPr lang="zh-CN" altLang="en-US" sz="2000" dirty="0" smtClean="0">
                <a:solidFill>
                  <a:srgbClr val="080808"/>
                </a:solidFill>
              </a:rPr>
              <a:t>不能增加，只</a:t>
            </a:r>
            <a:br>
              <a:rPr lang="en-US" altLang="zh-CN" sz="2000" dirty="0" smtClean="0">
                <a:solidFill>
                  <a:srgbClr val="080808"/>
                </a:solidFill>
              </a:rPr>
            </a:br>
            <a:r>
              <a:rPr lang="zh-CN" altLang="en-US" sz="2000" dirty="0" smtClean="0">
                <a:solidFill>
                  <a:srgbClr val="080808"/>
                </a:solidFill>
              </a:rPr>
              <a:t>能选中后在属性中“</a:t>
            </a:r>
            <a:r>
              <a:rPr lang="en-US" altLang="zh-CN" sz="2000" dirty="0" smtClean="0">
                <a:solidFill>
                  <a:srgbClr val="080808"/>
                </a:solidFill>
              </a:rPr>
              <a:t>rename</a:t>
            </a:r>
            <a:r>
              <a:rPr lang="zh-CN" altLang="en-US" sz="2000" dirty="0" smtClean="0">
                <a:solidFill>
                  <a:srgbClr val="080808"/>
                </a:solidFill>
              </a:rPr>
              <a:t>”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080808"/>
                </a:solidFill>
              </a:rPr>
              <a:t>模块接口信号需要加</a:t>
            </a:r>
            <a:r>
              <a:rPr lang="zh-CN" altLang="en-US" sz="2000" dirty="0">
                <a:solidFill>
                  <a:srgbClr val="080808"/>
                </a:solidFill>
              </a:rPr>
              <a:t>上相应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zh-CN" altLang="en-US" sz="2000" dirty="0" smtClean="0">
                <a:solidFill>
                  <a:srgbClr val="080808"/>
                </a:solidFill>
              </a:rPr>
              <a:t>的缓冲</a:t>
            </a:r>
            <a:r>
              <a:rPr lang="en-US" altLang="zh-CN" sz="2000" dirty="0" smtClean="0">
                <a:solidFill>
                  <a:srgbClr val="080808"/>
                </a:solidFill>
              </a:rPr>
              <a:t>(</a:t>
            </a:r>
            <a:r>
              <a:rPr lang="zh-CN" altLang="en-US" sz="2000" dirty="0" smtClean="0">
                <a:solidFill>
                  <a:srgbClr val="080808"/>
                </a:solidFill>
              </a:rPr>
              <a:t>若顶层则对应</a:t>
            </a:r>
            <a:r>
              <a:rPr lang="en-US" altLang="zh-CN" sz="2000" dirty="0" err="1" smtClean="0">
                <a:solidFill>
                  <a:srgbClr val="080808"/>
                </a:solidFill>
              </a:rPr>
              <a:t>Ucf</a:t>
            </a:r>
            <a:r>
              <a:rPr lang="en-US" altLang="zh-CN" sz="2000" dirty="0">
                <a:solidFill>
                  <a:srgbClr val="080808"/>
                </a:solidFill>
              </a:rPr>
              <a:t>)</a:t>
            </a:r>
            <a:r>
              <a:rPr lang="zh-CN" altLang="en-US" sz="2000" dirty="0" smtClean="0">
                <a:solidFill>
                  <a:srgbClr val="080808"/>
                </a:solidFill>
              </a:rPr>
              <a:t>：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 add IO Marker(buffer</a:t>
            </a:r>
            <a:r>
              <a:rPr lang="zh-CN" altLang="en-US" sz="2000" dirty="0">
                <a:solidFill>
                  <a:srgbClr val="080808"/>
                </a:solidFill>
              </a:rPr>
              <a:t>和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 err="1">
                <a:solidFill>
                  <a:srgbClr val="080808"/>
                </a:solidFill>
              </a:rPr>
              <a:t>Iomake</a:t>
            </a:r>
            <a:r>
              <a:rPr lang="en-US" altLang="zh-CN" sz="2000" dirty="0">
                <a:solidFill>
                  <a:srgbClr val="080808"/>
                </a:solidFill>
              </a:rPr>
              <a:t>) </a:t>
            </a:r>
            <a:r>
              <a:rPr lang="zh-CN" altLang="en-US" sz="2000" dirty="0">
                <a:solidFill>
                  <a:srgbClr val="080808"/>
                </a:solidFill>
              </a:rPr>
              <a:t>并修改命名</a:t>
            </a:r>
            <a:endParaRPr lang="en-US" altLang="zh-CN" sz="2000" dirty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>
                <a:solidFill>
                  <a:srgbClr val="080808"/>
                </a:solidFill>
              </a:rPr>
              <a:t>在</a:t>
            </a:r>
            <a:r>
              <a:rPr lang="en-US" altLang="zh-CN" sz="2000" dirty="0">
                <a:solidFill>
                  <a:srgbClr val="080808"/>
                </a:solidFill>
              </a:rPr>
              <a:t>Tools</a:t>
            </a:r>
            <a:r>
              <a:rPr lang="zh-CN" altLang="en-US" sz="2000" dirty="0">
                <a:solidFill>
                  <a:srgbClr val="080808"/>
                </a:solidFill>
              </a:rPr>
              <a:t>菜单选择</a:t>
            </a:r>
            <a:r>
              <a:rPr lang="en-US" altLang="zh-CN" sz="2000" dirty="0">
                <a:solidFill>
                  <a:srgbClr val="080808"/>
                </a:solidFill>
              </a:rPr>
              <a:t>Check</a:t>
            </a:r>
            <a:br>
              <a:rPr lang="en-US" altLang="zh-CN" sz="2000" dirty="0">
                <a:solidFill>
                  <a:srgbClr val="080808"/>
                </a:solidFill>
              </a:rPr>
            </a:br>
            <a:r>
              <a:rPr lang="en-US" altLang="zh-CN" sz="2000" dirty="0">
                <a:solidFill>
                  <a:srgbClr val="080808"/>
                </a:solidFill>
              </a:rPr>
              <a:t>Schematic</a:t>
            </a:r>
            <a:r>
              <a:rPr lang="zh-CN" altLang="en-US" sz="2000" dirty="0">
                <a:solidFill>
                  <a:srgbClr val="080808"/>
                </a:solidFill>
              </a:rPr>
              <a:t>可检查连线规</a:t>
            </a:r>
            <a:r>
              <a:rPr lang="zh-CN" altLang="en-US" sz="2000" dirty="0" smtClean="0">
                <a:solidFill>
                  <a:srgbClr val="080808"/>
                </a:solidFill>
              </a:rPr>
              <a:t>则</a:t>
            </a:r>
            <a:endParaRPr lang="zh-CN" altLang="en-US" sz="2000" dirty="0">
              <a:solidFill>
                <a:srgbClr val="080808"/>
              </a:solidFill>
            </a:endParaRPr>
          </a:p>
          <a:p>
            <a:pPr lvl="1">
              <a:spcBef>
                <a:spcPts val="4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000" dirty="0" smtClean="0">
                <a:solidFill>
                  <a:srgbClr val="080808"/>
                </a:solidFill>
              </a:rPr>
              <a:t>逻辑电路</a:t>
            </a:r>
            <a:r>
              <a:rPr lang="zh-CN" altLang="en-US" sz="2000" dirty="0">
                <a:solidFill>
                  <a:srgbClr val="080808"/>
                </a:solidFill>
              </a:rPr>
              <a:t>输入完成后，无错误后保存</a:t>
            </a:r>
            <a:endParaRPr lang="zh-CN" altLang="en-US" sz="2000" dirty="0">
              <a:solidFill>
                <a:srgbClr val="080808"/>
              </a:solidFill>
            </a:endParaRPr>
          </a:p>
          <a:p>
            <a:pPr>
              <a:spcBef>
                <a:spcPts val="400"/>
              </a:spcBef>
            </a:pP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72816"/>
            <a:ext cx="4968875" cy="3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6516216" y="1809328"/>
            <a:ext cx="360040" cy="3719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6732240" y="1448780"/>
            <a:ext cx="331936" cy="468052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48264" y="118433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总线符号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36170"/>
            <a:ext cx="7869560" cy="954360"/>
          </a:xfrm>
        </p:spPr>
        <p:txBody>
          <a:bodyPr/>
          <a:lstStyle/>
          <a:p>
            <a:r>
              <a:rPr lang="zh-CN" altLang="en-US" dirty="0" smtClean="0"/>
              <a:t>总线连接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0965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先</a:t>
            </a:r>
            <a:r>
              <a:rPr lang="zh-CN" altLang="en-US" sz="2400" dirty="0" smtClean="0">
                <a:solidFill>
                  <a:schemeClr val="tx1"/>
                </a:solidFill>
              </a:rPr>
              <a:t>画总线，再点住总线符号      ，</a:t>
            </a:r>
            <a:r>
              <a:rPr lang="zh-CN" altLang="en-US" sz="2400" dirty="0">
                <a:solidFill>
                  <a:schemeClr val="tx1"/>
                </a:solidFill>
              </a:rPr>
              <a:t>拖入电路编辑窗口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</a:pPr>
            <a:r>
              <a:rPr lang="zh-CN" altLang="en-US" sz="2400" dirty="0" smtClean="0">
                <a:solidFill>
                  <a:schemeClr val="tx1"/>
                </a:solidFill>
              </a:rPr>
              <a:t>双击编辑总线属性：右边输出是左边的子集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zh-CN" altLang="en-US" sz="2400" dirty="0" smtClean="0">
                <a:solidFill>
                  <a:schemeClr val="tx1"/>
                </a:solidFill>
              </a:rPr>
              <a:t>注意</a:t>
            </a:r>
            <a:r>
              <a:rPr lang="zh-CN" altLang="en-US" sz="2800" dirty="0" smtClean="0">
                <a:solidFill>
                  <a:schemeClr val="tx1"/>
                </a:solidFill>
              </a:rPr>
              <a:t>：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64994" y="2060848"/>
            <a:ext cx="6079006" cy="4561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15816" y="2780928"/>
            <a:ext cx="504825" cy="447675"/>
          </a:xfrm>
          <a:prstGeom prst="rect">
            <a:avLst/>
          </a:prstGeom>
        </p:spPr>
      </p:pic>
      <p:sp>
        <p:nvSpPr>
          <p:cNvPr id="5" name="Oval 63"/>
          <p:cNvSpPr>
            <a:spLocks noChangeArrowheads="1"/>
          </p:cNvSpPr>
          <p:nvPr/>
        </p:nvSpPr>
        <p:spPr bwMode="auto">
          <a:xfrm>
            <a:off x="2844192" y="2699878"/>
            <a:ext cx="648072" cy="609773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>
            <a:off x="3420641" y="3004766"/>
            <a:ext cx="1439390" cy="57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893454" y="3720237"/>
            <a:ext cx="398626" cy="4806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572000" y="359393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双   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69635" y="5173178"/>
            <a:ext cx="3030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总线属性：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	</a:t>
            </a:r>
            <a:r>
              <a:rPr lang="zh-CN" altLang="en-US" b="1" dirty="0" smtClean="0">
                <a:solidFill>
                  <a:srgbClr val="FF0000"/>
                </a:solidFill>
              </a:rPr>
              <a:t>右边是左边的子集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0" y="1169537"/>
            <a:ext cx="342424" cy="30365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19948" y="2339859"/>
            <a:ext cx="25041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145" lvl="1"/>
            <a:r>
              <a:rPr lang="en-US" altLang="zh-CN" sz="2000" dirty="0" smtClean="0"/>
              <a:t>1. </a:t>
            </a:r>
            <a:r>
              <a:rPr lang="zh-CN" altLang="en-US" sz="2000" dirty="0" smtClean="0"/>
              <a:t>只有</a:t>
            </a:r>
            <a:r>
              <a:rPr lang="zh-CN" altLang="en-US" sz="2000" dirty="0"/>
              <a:t>总线符号</a:t>
            </a:r>
            <a:r>
              <a:rPr lang="zh-CN" altLang="en-US" sz="2000" dirty="0" smtClean="0"/>
              <a:t>的等腰底边</a:t>
            </a:r>
            <a:r>
              <a:rPr lang="zh-CN" altLang="en-US" sz="2000" dirty="0"/>
              <a:t>与总线</a:t>
            </a:r>
            <a:r>
              <a:rPr lang="zh-CN" altLang="en-US" sz="2000" dirty="0" smtClean="0"/>
              <a:t>平行</a:t>
            </a:r>
            <a:r>
              <a:rPr lang="zh-CN" altLang="en-US" sz="2000" dirty="0"/>
              <a:t>或</a:t>
            </a:r>
            <a:r>
              <a:rPr lang="en-US" altLang="zh-CN" sz="2000" dirty="0"/>
              <a:t>Copy</a:t>
            </a:r>
            <a:r>
              <a:rPr lang="zh-CN" altLang="en-US" sz="2000" dirty="0"/>
              <a:t>总线</a:t>
            </a:r>
            <a:r>
              <a:rPr lang="zh-CN" altLang="en-US" sz="2000" dirty="0" smtClean="0"/>
              <a:t>符号，才能</a:t>
            </a:r>
            <a:r>
              <a:rPr lang="zh-CN" altLang="en-US" sz="2000" dirty="0"/>
              <a:t>放置在图</a:t>
            </a:r>
            <a:r>
              <a:rPr lang="zh-CN" altLang="en-US" sz="2000" dirty="0" smtClean="0"/>
              <a:t>面</a:t>
            </a:r>
            <a:endParaRPr lang="en-US" altLang="zh-CN" sz="2000" dirty="0" smtClean="0"/>
          </a:p>
          <a:p>
            <a:pPr marL="144145" lvl="1"/>
            <a:r>
              <a:rPr lang="en-US" altLang="zh-CN" sz="2000" dirty="0" smtClean="0"/>
              <a:t>2. </a:t>
            </a:r>
            <a:r>
              <a:rPr lang="zh-CN" altLang="en-US" sz="2000" dirty="0" smtClean="0"/>
              <a:t>可通过</a:t>
            </a:r>
            <a:r>
              <a:rPr lang="en-US" altLang="zh-CN" sz="2000" dirty="0" smtClean="0"/>
              <a:t>Options</a:t>
            </a:r>
            <a:r>
              <a:rPr lang="zh-CN" altLang="en-US" sz="2000" dirty="0" smtClean="0"/>
              <a:t>选项选择总线名或总线节点</a:t>
            </a:r>
            <a:r>
              <a:rPr lang="en-US" altLang="zh-CN" sz="2000" dirty="0" smtClean="0"/>
              <a:t>(Net)</a:t>
            </a:r>
            <a:r>
              <a:rPr lang="zh-CN" altLang="en-US" sz="2000" dirty="0" smtClean="0"/>
              <a:t>，此时符合</a:t>
            </a:r>
            <a:r>
              <a:rPr lang="zh-CN" altLang="en-US" sz="2000" dirty="0"/>
              <a:t>条件</a:t>
            </a:r>
            <a:r>
              <a:rPr lang="zh-CN" altLang="en-US" sz="2000" dirty="0" smtClean="0"/>
              <a:t>“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”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会自动放置。</a:t>
            </a:r>
            <a:endParaRPr lang="en-US" altLang="zh-CN" sz="2000" dirty="0" smtClean="0"/>
          </a:p>
          <a:p>
            <a:pPr marL="144145" lvl="1"/>
            <a:r>
              <a:rPr lang="en-US" altLang="zh-CN" sz="2000" dirty="0" smtClean="0"/>
              <a:t>3. </a:t>
            </a:r>
            <a:r>
              <a:rPr lang="zh-CN" altLang="en-US" sz="2000" dirty="0" smtClean="0"/>
              <a:t>断开与</a:t>
            </a:r>
            <a:r>
              <a:rPr lang="en-US" altLang="zh-CN" sz="2000" dirty="0" smtClean="0"/>
              <a:t>Objects</a:t>
            </a:r>
            <a:r>
              <a:rPr lang="en-US" altLang="zh-CN" sz="2000" dirty="0"/>
              <a:t>(</a:t>
            </a:r>
            <a:r>
              <a:rPr lang="zh-CN" altLang="en-US" sz="2000" dirty="0" smtClean="0"/>
              <a:t>模块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连接时，可用移动或旋转</a:t>
            </a:r>
            <a:r>
              <a:rPr lang="en-US" altLang="zh-CN" sz="2000" dirty="0" smtClean="0"/>
              <a:t>(Ctrl + R)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852936"/>
            <a:ext cx="8568952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逻辑图输入顶层逻辑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加入自己设计模块的逻辑符号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832" y="1340768"/>
            <a:ext cx="8697144" cy="4896544"/>
          </a:xfrm>
        </p:spPr>
        <p:txBody>
          <a:bodyPr/>
          <a:lstStyle/>
          <a:p>
            <a:pPr marL="0" lvl="0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拷贝模块的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Symbol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文件到当前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工程根目录：</a:t>
            </a:r>
            <a:endParaRPr lang="en-US" altLang="zh-CN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开关按钮预处理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模块：</a:t>
            </a:r>
            <a:r>
              <a:rPr lang="en-US" altLang="zh-CN" sz="2800" dirty="0" err="1" smtClean="0">
                <a:solidFill>
                  <a:srgbClr val="0000FF"/>
                </a:solidFill>
                <a:cs typeface="Times New Roman" panose="02020603050405020304" pitchFamily="18" charset="0"/>
              </a:rPr>
              <a:t>SAnti_jitter.sym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(U9)</a:t>
            </a:r>
            <a:endParaRPr lang="en-US" altLang="zh-CN" sz="28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双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32</a:t>
            </a: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位输入模块：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SEnter_2_32.sym(U10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)</a:t>
            </a: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八</a:t>
            </a: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通道选择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模块：</a:t>
            </a: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Multi_8CH32.sym(U5)</a:t>
            </a: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通用分频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模块：</a:t>
            </a:r>
            <a:r>
              <a:rPr lang="en-US" altLang="zh-CN" sz="2800" dirty="0" err="1" smtClean="0">
                <a:solidFill>
                  <a:srgbClr val="0000FF"/>
                </a:solidFill>
                <a:cs typeface="Times New Roman" panose="02020603050405020304" pitchFamily="18" charset="0"/>
              </a:rPr>
              <a:t>clk_div.sym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(U8)</a:t>
            </a: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七段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显示器：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SSeg7_Dev.sym(U6)</a:t>
            </a:r>
            <a:endParaRPr lang="en-US" altLang="zh-CN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LED/</a:t>
            </a: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并行输出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模块：</a:t>
            </a:r>
            <a:r>
              <a:rPr lang="en-US" altLang="zh-CN" sz="2800" dirty="0" err="1" smtClean="0">
                <a:solidFill>
                  <a:srgbClr val="0000FF"/>
                </a:solidFill>
                <a:cs typeface="Times New Roman" panose="02020603050405020304" pitchFamily="18" charset="0"/>
              </a:rPr>
              <a:t>SPIO.sym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(U7)</a:t>
            </a: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lv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程序</a:t>
            </a: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存储器：</a:t>
            </a:r>
            <a:r>
              <a:rPr lang="en-US" altLang="zh-CN" sz="2800" dirty="0" err="1" smtClean="0">
                <a:solidFill>
                  <a:srgbClr val="0000FF"/>
                </a:solidFill>
                <a:cs typeface="Times New Roman" panose="02020603050405020304" pitchFamily="18" charset="0"/>
              </a:rPr>
              <a:t>ROM_D.sym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(U2)</a:t>
            </a:r>
            <a:endParaRPr lang="en-US" altLang="zh-CN" sz="2800" dirty="0" smtClean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主存储器：</a:t>
            </a:r>
            <a:r>
              <a:rPr lang="en-US" altLang="zh-CN" sz="2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RAM_B(U3)</a:t>
            </a:r>
            <a:endParaRPr lang="zh-CN" altLang="en-US" sz="28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2527"/>
            <a:ext cx="8540750" cy="1143000"/>
          </a:xfrm>
        </p:spPr>
        <p:txBody>
          <a:bodyPr/>
          <a:lstStyle/>
          <a:p>
            <a:r>
              <a:rPr lang="zh-CN" altLang="en-US" dirty="0" smtClean="0"/>
              <a:t>输入实验一顶层模块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609" y="4437112"/>
            <a:ext cx="2314575" cy="211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4089609" y="5338251"/>
            <a:ext cx="2498615" cy="178981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rgbClr val="3333CD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104" y="1700808"/>
            <a:ext cx="281940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 bwMode="auto">
          <a:xfrm>
            <a:off x="6382232" y="3999960"/>
            <a:ext cx="2498615" cy="29313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rgbClr val="3333CD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540750" cy="4194175"/>
          </a:xfrm>
        </p:spPr>
        <p:txBody>
          <a:bodyPr/>
          <a:lstStyle/>
          <a:p>
            <a:r>
              <a:rPr lang="zh-CN" altLang="en-US" dirty="0" smtClean="0"/>
              <a:t>在原理图输入窗口输入顶层模块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激活</a:t>
            </a:r>
            <a:r>
              <a:rPr lang="en-US" altLang="zh-CN" sz="2400" dirty="0" err="1" smtClean="0"/>
              <a:t>Symbo</a:t>
            </a:r>
            <a:r>
              <a:rPr lang="zh-CN" altLang="en-US" sz="2400" dirty="0" smtClean="0"/>
              <a:t>表单容器</a:t>
            </a:r>
            <a:r>
              <a:rPr lang="en-US" altLang="zh-CN" sz="2400" dirty="0" smtClean="0"/>
              <a:t>l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Categories</a:t>
            </a:r>
            <a:r>
              <a:rPr lang="zh-CN" altLang="en-US" sz="2400" dirty="0" smtClean="0"/>
              <a:t>窗口中</a:t>
            </a:r>
            <a:endParaRPr lang="en-US" altLang="zh-CN" sz="2400" dirty="0" smtClean="0"/>
          </a:p>
          <a:p>
            <a:pPr lvl="2"/>
            <a:r>
              <a:rPr lang="zh-CN" altLang="en-US" sz="2200" dirty="0" smtClean="0"/>
              <a:t>选择</a:t>
            </a:r>
            <a:r>
              <a:rPr lang="en-US" altLang="zh-CN" sz="2200" dirty="0" smtClean="0"/>
              <a:t>Symbol</a:t>
            </a:r>
            <a:r>
              <a:rPr lang="zh-CN" altLang="en-US" sz="2200" dirty="0" smtClean="0"/>
              <a:t>目录</a:t>
            </a:r>
            <a:endParaRPr lang="en-US" altLang="zh-CN" sz="2200" dirty="0" smtClean="0"/>
          </a:p>
          <a:p>
            <a:pPr lvl="2"/>
            <a:r>
              <a:rPr lang="zh-CN" altLang="en-US" sz="2200" b="1" dirty="0" smtClean="0">
                <a:solidFill>
                  <a:srgbClr val="FF0000"/>
                </a:solidFill>
              </a:rPr>
              <a:t>在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Symbol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窗口中选择要输入的模块</a:t>
            </a:r>
            <a:endParaRPr lang="en-US" altLang="zh-CN" sz="2200" b="1" dirty="0" smtClean="0">
              <a:solidFill>
                <a:srgbClr val="FF0000"/>
              </a:solidFill>
            </a:endParaRPr>
          </a:p>
          <a:p>
            <a:pPr lvl="2"/>
            <a:r>
              <a:rPr lang="zh-CN" altLang="en-US" sz="2200" dirty="0"/>
              <a:t>在菜单栏：选择</a:t>
            </a:r>
            <a:r>
              <a:rPr lang="en-US" altLang="zh-CN" sz="2200" dirty="0"/>
              <a:t>add</a:t>
            </a:r>
            <a:r>
              <a:rPr lang="zh-CN" altLang="en-US" sz="2200" dirty="0"/>
              <a:t>→</a:t>
            </a:r>
            <a:r>
              <a:rPr lang="en-US" altLang="zh-CN" sz="2200" dirty="0" smtClean="0"/>
              <a:t>Symbol</a:t>
            </a:r>
            <a:endParaRPr lang="en-US" altLang="zh-CN" sz="2200" dirty="0" smtClean="0"/>
          </a:p>
          <a:p>
            <a:pPr lvl="3"/>
            <a:r>
              <a:rPr lang="zh-CN" altLang="en-US" dirty="0" smtClean="0"/>
              <a:t>或光标移至图形编辑区</a:t>
            </a:r>
            <a:endParaRPr lang="en-US" altLang="zh-CN" dirty="0" smtClean="0"/>
          </a:p>
          <a:p>
            <a:pPr lvl="2"/>
            <a:r>
              <a:rPr lang="zh-CN" altLang="en-US" sz="2200" dirty="0" smtClean="0"/>
              <a:t>在编辑区适当位置点鼠标左键</a:t>
            </a:r>
            <a:endParaRPr lang="en-US" altLang="zh-CN" sz="2200" dirty="0" smtClean="0"/>
          </a:p>
          <a:p>
            <a:r>
              <a:rPr lang="zh-CN" altLang="en-US" dirty="0" smtClean="0"/>
              <a:t>注意模块在窗口位置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模块连线后移动困难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必须合理安排空间</a:t>
            </a:r>
            <a:endParaRPr lang="en-US" altLang="zh-CN" sz="200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放置</a:t>
            </a:r>
            <a:r>
              <a:rPr lang="zh-CN" altLang="en-US" dirty="0" smtClean="0"/>
              <a:t>了</a:t>
            </a:r>
            <a:r>
              <a:rPr lang="en-US" altLang="zh-CN" dirty="0" smtClean="0"/>
              <a:t>U8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U9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9550" y="1070992"/>
            <a:ext cx="8724900" cy="555364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475656" y="2911710"/>
            <a:ext cx="4824536" cy="202945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941568" cy="954360"/>
          </a:xfrm>
        </p:spPr>
        <p:txBody>
          <a:bodyPr>
            <a:noAutofit/>
          </a:bodyPr>
          <a:lstStyle/>
          <a:p>
            <a:r>
              <a:rPr lang="zh-CN" altLang="en-US" sz="3400" dirty="0" smtClean="0"/>
              <a:t>在逻辑</a:t>
            </a:r>
            <a:r>
              <a:rPr lang="en-US" altLang="zh-CN" sz="3400" dirty="0" smtClean="0"/>
              <a:t>Exp14</a:t>
            </a:r>
            <a:r>
              <a:rPr lang="zh-CN" altLang="en-US" sz="3400" dirty="0" smtClean="0"/>
              <a:t>中修改输入：</a:t>
            </a:r>
            <a:r>
              <a:rPr lang="zh-CN" altLang="en-US" sz="2800" dirty="0" smtClean="0"/>
              <a:t>连接若干信号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40052" y="1102613"/>
            <a:ext cx="8034486" cy="5139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完成输入后第二</a:t>
            </a:r>
            <a:r>
              <a:rPr lang="zh-CN" altLang="en-US" dirty="0"/>
              <a:t>层模块层次关系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8599" y="1103522"/>
            <a:ext cx="8686801" cy="5637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230188" y="115888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smtClean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219200" y="1371600"/>
          <a:ext cx="72069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原理图检查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模块</a:t>
            </a:r>
            <a:r>
              <a:rPr lang="zh-CN" altLang="en-US" dirty="0" smtClean="0"/>
              <a:t>信号连接检测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激活原理图编辑窗口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在菜单栏</a:t>
            </a:r>
            <a:r>
              <a:rPr lang="zh-CN" altLang="en-US" sz="2400" dirty="0" smtClean="0"/>
              <a:t>：</a:t>
            </a:r>
            <a:br>
              <a:rPr lang="en-US" altLang="zh-CN" sz="2400" dirty="0" smtClean="0"/>
            </a:br>
            <a:r>
              <a:rPr lang="en-US" altLang="zh-CN" sz="2400" dirty="0" smtClean="0"/>
              <a:t>		</a:t>
            </a:r>
            <a:r>
              <a:rPr lang="zh-CN" altLang="en-US" sz="2400" dirty="0" smtClean="0"/>
              <a:t>选择</a:t>
            </a:r>
            <a:r>
              <a:rPr lang="en-US" altLang="zh-CN" sz="2400" dirty="0" smtClean="0"/>
              <a:t>Tools</a:t>
            </a:r>
            <a:r>
              <a:rPr lang="zh-CN" altLang="en-US" sz="2400" dirty="0" smtClean="0"/>
              <a:t>→</a:t>
            </a:r>
            <a:r>
              <a:rPr lang="en-US" altLang="zh-CN" sz="2400" dirty="0"/>
              <a:t>Check </a:t>
            </a:r>
            <a:r>
              <a:rPr lang="en-US" altLang="zh-CN" sz="2400" dirty="0" smtClean="0"/>
              <a:t>Schematic</a:t>
            </a:r>
            <a:endParaRPr lang="en-US" altLang="zh-CN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编辑器自动检查原理图信号连接</a:t>
            </a:r>
            <a:endParaRPr lang="en-US" altLang="zh-CN" sz="2400" dirty="0"/>
          </a:p>
          <a:p>
            <a:pPr lvl="2"/>
            <a:r>
              <a:rPr lang="zh-CN" altLang="en-US" dirty="0" smtClean="0"/>
              <a:t>不会检查电路逻辑功能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仅检查信号连接是否满足规则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特别注意总线连接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错位</a:t>
            </a:r>
            <a:endParaRPr lang="en-US" altLang="zh-CN" dirty="0" smtClean="0"/>
          </a:p>
          <a:p>
            <a:pPr lvl="3"/>
            <a:r>
              <a:rPr lang="zh-CN" altLang="en-US" dirty="0"/>
              <a:t>别名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28184" y="1196752"/>
            <a:ext cx="2822533" cy="3294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005A-BC74-4734-8F80-B75F131D911A}" type="slidenum">
              <a:rPr lang="en-US" altLang="zh-CN">
                <a:solidFill>
                  <a:srgbClr val="007A77"/>
                </a:solidFill>
              </a:rPr>
            </a:fld>
            <a:endParaRPr lang="en-US" altLang="zh-CN">
              <a:solidFill>
                <a:srgbClr val="007A77"/>
              </a:solidFill>
            </a:endParaRPr>
          </a:p>
        </p:txBody>
      </p:sp>
      <p:sp>
        <p:nvSpPr>
          <p:cNvPr id="70" name="标题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0000FF"/>
                </a:solidFill>
                <a:latin typeface="Tahoma" panose="020B0604030504040204" pitchFamily="34" charset="0"/>
              </a:rPr>
              <a:t>关联顶层调用模块</a:t>
            </a:r>
            <a:endParaRPr kumimoji="1" lang="zh-CN" altLang="en-US" dirty="0" smtClean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540750" cy="504056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 smtClean="0"/>
              <a:t>连接模块的接口信号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模块放置后根据顶层分解图连接各模块</a:t>
            </a:r>
            <a:endParaRPr lang="en-US" altLang="zh-CN" sz="2400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 smtClean="0"/>
              <a:t>信号连线时注意各信号之间的合理布线距离</a:t>
            </a:r>
            <a:endParaRPr lang="en-US" altLang="zh-CN" sz="2400" dirty="0" smtClean="0"/>
          </a:p>
          <a:p>
            <a:pPr lvl="2">
              <a:spcBef>
                <a:spcPts val="0"/>
              </a:spcBef>
            </a:pPr>
            <a:r>
              <a:rPr lang="zh-CN" altLang="en-US" dirty="0" smtClean="0"/>
              <a:t>当连线较近时注意不要同时选中</a:t>
            </a:r>
            <a:r>
              <a:rPr lang="zh-CN" altLang="en-US" b="1" dirty="0" smtClean="0">
                <a:solidFill>
                  <a:srgbClr val="FF0000"/>
                </a:solidFill>
              </a:rPr>
              <a:t>多个信号节点</a:t>
            </a:r>
            <a:r>
              <a:rPr lang="zh-CN" altLang="en-US" dirty="0" smtClean="0"/>
              <a:t>：</a:t>
            </a:r>
            <a:r>
              <a:rPr lang="en-US" altLang="zh-CN" dirty="0" smtClean="0"/>
              <a:t>NET</a:t>
            </a:r>
            <a:endParaRPr lang="en-US" altLang="zh-CN" dirty="0" smtClean="0"/>
          </a:p>
          <a:p>
            <a:pPr lvl="2">
              <a:spcBef>
                <a:spcPts val="0"/>
              </a:spcBef>
            </a:pPr>
            <a:endParaRPr lang="en-US" altLang="zh-CN" dirty="0"/>
          </a:p>
          <a:p>
            <a:pPr>
              <a:spcBef>
                <a:spcPts val="0"/>
              </a:spcBef>
            </a:pPr>
            <a:r>
              <a:rPr lang="zh-CN" altLang="en-US" dirty="0" smtClean="0"/>
              <a:t>顶层调用模块关联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点击</a:t>
            </a:r>
            <a:r>
              <a:rPr lang="en-US" altLang="zh-CN" sz="2400" dirty="0"/>
              <a:t>Add Source </a:t>
            </a:r>
            <a:r>
              <a:rPr lang="zh-CN" altLang="en-US" sz="2400" dirty="0"/>
              <a:t>添加调用模块</a:t>
            </a:r>
            <a:endParaRPr lang="zh-CN" altLang="en-US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顶层窗口放置模块</a:t>
            </a:r>
            <a:r>
              <a:rPr lang="en-US" altLang="zh-CN" sz="2400" dirty="0"/>
              <a:t>Symbol</a:t>
            </a:r>
            <a:r>
              <a:rPr lang="zh-CN" altLang="en-US" sz="2400" dirty="0"/>
              <a:t>后会直接调用对应模块</a:t>
            </a:r>
            <a:endParaRPr lang="zh-CN" altLang="en-US" sz="2400" dirty="0"/>
          </a:p>
          <a:p>
            <a:pPr lvl="1">
              <a:spcBef>
                <a:spcPts val="0"/>
              </a:spcBef>
            </a:pPr>
            <a:r>
              <a:rPr lang="zh-CN" altLang="en-US" sz="2400" dirty="0"/>
              <a:t>综合器会根据端口模块连接信号</a:t>
            </a:r>
            <a:endParaRPr lang="zh-CN" altLang="en-US" sz="2400" dirty="0"/>
          </a:p>
          <a:p>
            <a:pPr lvl="2">
              <a:spcBef>
                <a:spcPts val="0"/>
              </a:spcBef>
            </a:pPr>
            <a:r>
              <a:rPr lang="zh-CN" altLang="en-US" dirty="0"/>
              <a:t>被调用模块名必须与图形模块定义一致</a:t>
            </a:r>
            <a:endParaRPr lang="zh-CN" altLang="en-US" dirty="0"/>
          </a:p>
          <a:p>
            <a:pPr lvl="2">
              <a:spcBef>
                <a:spcPts val="0"/>
              </a:spcBef>
            </a:pPr>
            <a:r>
              <a:rPr lang="zh-CN" altLang="en-US" dirty="0"/>
              <a:t>被调用</a:t>
            </a:r>
            <a:r>
              <a:rPr lang="en-US" altLang="zh-CN" dirty="0"/>
              <a:t>.v</a:t>
            </a:r>
            <a:r>
              <a:rPr lang="zh-CN" altLang="en-US" dirty="0"/>
              <a:t>文件中的端口信号必须与图形模块定义</a:t>
            </a:r>
            <a:r>
              <a:rPr lang="zh-CN" altLang="en-US" dirty="0" smtClean="0"/>
              <a:t>一致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设计编辑模块逻辑符号</a:t>
            </a:r>
            <a:endParaRPr lang="en-US" altLang="zh-CN" sz="6000" dirty="0" smtClean="0">
              <a:solidFill>
                <a:srgbClr val="FF0000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altLang="zh-CN" sz="36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如果需要</a:t>
            </a:r>
            <a:endParaRPr lang="en-US" altLang="zh-CN" sz="36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555" y="1844824"/>
            <a:ext cx="36290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6635"/>
            <a:ext cx="8540750" cy="1143000"/>
          </a:xfrm>
        </p:spPr>
        <p:txBody>
          <a:bodyPr/>
          <a:lstStyle/>
          <a:p>
            <a:r>
              <a:rPr lang="zh-CN" altLang="en-US" dirty="0" smtClean="0"/>
              <a:t>设计新逻辑</a:t>
            </a:r>
            <a:r>
              <a:rPr lang="zh-CN" altLang="en-US" dirty="0"/>
              <a:t>模块图形符号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69635"/>
            <a:ext cx="8540750" cy="4194175"/>
          </a:xfrm>
        </p:spPr>
        <p:txBody>
          <a:bodyPr/>
          <a:lstStyle/>
          <a:p>
            <a:r>
              <a:rPr lang="zh-CN" altLang="en-US" dirty="0" smtClean="0"/>
              <a:t>在原理图输入编辑模式（窗口）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在菜单栏：选择</a:t>
            </a:r>
            <a:r>
              <a:rPr lang="en-US" altLang="zh-CN" sz="2400" dirty="0" smtClean="0"/>
              <a:t>Tool</a:t>
            </a:r>
            <a:r>
              <a:rPr lang="zh-CN" altLang="en-US" sz="2400" dirty="0" smtClean="0"/>
              <a:t>→</a:t>
            </a:r>
            <a:r>
              <a:rPr lang="en-US" altLang="zh-CN" sz="2400" dirty="0" smtClean="0"/>
              <a:t>Symbol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弹出</a:t>
            </a:r>
            <a:r>
              <a:rPr lang="en-US" altLang="zh-CN" sz="2000" dirty="0" smtClean="0"/>
              <a:t>Symbol</a:t>
            </a:r>
            <a:r>
              <a:rPr lang="zh-CN" altLang="en-US" sz="2000" dirty="0" smtClean="0"/>
              <a:t>设计向导窗口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根据</a:t>
            </a:r>
            <a:r>
              <a:rPr lang="en-US" altLang="zh-CN" sz="2000" dirty="0" smtClean="0"/>
              <a:t>Wizard</a:t>
            </a:r>
            <a:r>
              <a:rPr lang="zh-CN" altLang="en-US" sz="2000" dirty="0" smtClean="0"/>
              <a:t>指示设计</a:t>
            </a:r>
            <a:r>
              <a:rPr lang="en-US" altLang="zh-CN" sz="2000" dirty="0" smtClean="0"/>
              <a:t>Symbol</a:t>
            </a:r>
            <a:r>
              <a:rPr lang="zh-CN" altLang="en-US" sz="2000" dirty="0" smtClean="0"/>
              <a:t>参数</a:t>
            </a:r>
            <a:endParaRPr lang="en-US" altLang="zh-CN" sz="2000" dirty="0" smtClean="0"/>
          </a:p>
        </p:txBody>
      </p:sp>
      <p:sp>
        <p:nvSpPr>
          <p:cNvPr id="9" name="椭圆 8"/>
          <p:cNvSpPr/>
          <p:nvPr/>
        </p:nvSpPr>
        <p:spPr bwMode="auto">
          <a:xfrm>
            <a:off x="5580112" y="4725144"/>
            <a:ext cx="2498615" cy="29313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rgbClr val="3333CD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50654"/>
            <a:ext cx="2972826" cy="334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下箭头 3"/>
          <p:cNvSpPr/>
          <p:nvPr/>
        </p:nvSpPr>
        <p:spPr>
          <a:xfrm rot="6046156">
            <a:off x="4591801" y="4336000"/>
            <a:ext cx="432078" cy="792088"/>
          </a:xfrm>
          <a:prstGeom prst="down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40" y="3188543"/>
            <a:ext cx="4454636" cy="304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540750" cy="440134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 smtClean="0"/>
              <a:t>进行图形符号编辑窗口</a:t>
            </a:r>
            <a:endParaRPr lang="en-US" altLang="zh-CN" dirty="0" smtClean="0"/>
          </a:p>
          <a:p>
            <a:pPr lvl="1">
              <a:spcBef>
                <a:spcPts val="0"/>
              </a:spcBef>
            </a:pPr>
            <a:r>
              <a:rPr lang="zh-CN" altLang="en-US" dirty="0" smtClean="0"/>
              <a:t>在原理图编辑窗口中</a:t>
            </a:r>
            <a:endParaRPr lang="en-US" altLang="zh-CN" dirty="0" smtClean="0"/>
          </a:p>
          <a:p>
            <a:pPr lvl="2">
              <a:spcBef>
                <a:spcPts val="0"/>
              </a:spcBef>
            </a:pPr>
            <a:r>
              <a:rPr lang="zh-CN" altLang="en-US" sz="2400" dirty="0" smtClean="0"/>
              <a:t>选择要编辑的</a:t>
            </a:r>
            <a:r>
              <a:rPr lang="en-US" altLang="zh-CN" sz="2400" dirty="0" smtClean="0"/>
              <a:t>Symbol</a:t>
            </a:r>
            <a:r>
              <a:rPr lang="zh-CN" altLang="en-US" sz="2400" dirty="0"/>
              <a:t>模块</a:t>
            </a:r>
            <a:endParaRPr lang="en-US" altLang="zh-CN" sz="2400" dirty="0"/>
          </a:p>
          <a:p>
            <a:pPr lvl="3">
              <a:spcBef>
                <a:spcPts val="0"/>
              </a:spcBef>
            </a:pPr>
            <a:r>
              <a:rPr lang="zh-CN" altLang="en-US" sz="2400" dirty="0" smtClean="0"/>
              <a:t>点鼠标右键，选择</a:t>
            </a:r>
            <a:r>
              <a:rPr lang="en-US" altLang="zh-CN" sz="2400" dirty="0" smtClean="0"/>
              <a:t>Symbol</a:t>
            </a:r>
            <a:r>
              <a:rPr lang="zh-CN" altLang="en-US" sz="2400" dirty="0" smtClean="0"/>
              <a:t>中的</a:t>
            </a:r>
            <a:r>
              <a:rPr lang="en-US" altLang="zh-CN" sz="2400" dirty="0" smtClean="0"/>
              <a:t>edit Symbol</a:t>
            </a:r>
            <a:endParaRPr lang="en-US" altLang="zh-CN" sz="2400" dirty="0"/>
          </a:p>
          <a:p>
            <a:pPr lvl="3">
              <a:spcBef>
                <a:spcPts val="0"/>
              </a:spcBef>
            </a:pPr>
            <a:r>
              <a:rPr lang="zh-CN" altLang="en-US" sz="2400" dirty="0"/>
              <a:t>弹</a:t>
            </a:r>
            <a:r>
              <a:rPr lang="zh-CN" altLang="en-US" sz="2400" dirty="0" smtClean="0"/>
              <a:t>出</a:t>
            </a:r>
            <a:r>
              <a:rPr lang="en-US" altLang="zh-CN" sz="2400" dirty="0" smtClean="0"/>
              <a:t>Symbol</a:t>
            </a:r>
            <a:r>
              <a:rPr lang="zh-CN" altLang="en-US" sz="2400" dirty="0" smtClean="0"/>
              <a:t>编辑窗口</a:t>
            </a:r>
            <a:endParaRPr lang="en-US" altLang="zh-CN" sz="2400" dirty="0" smtClean="0"/>
          </a:p>
          <a:p>
            <a:pPr lvl="3">
              <a:spcBef>
                <a:spcPts val="0"/>
              </a:spcBef>
            </a:pPr>
            <a:r>
              <a:rPr lang="zh-CN" altLang="en-US" sz="2400" dirty="0" smtClean="0"/>
              <a:t>根据需要编辑</a:t>
            </a:r>
            <a:endParaRPr lang="en-US" altLang="zh-CN" sz="2400" dirty="0" smtClean="0"/>
          </a:p>
        </p:txBody>
      </p:sp>
      <p:sp>
        <p:nvSpPr>
          <p:cNvPr id="4" name="椭圆 3"/>
          <p:cNvSpPr/>
          <p:nvPr/>
        </p:nvSpPr>
        <p:spPr bwMode="auto">
          <a:xfrm>
            <a:off x="6175548" y="5009344"/>
            <a:ext cx="2932956" cy="25202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rgbClr val="3333CD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/>
          <a:lstStyle/>
          <a:p>
            <a:r>
              <a:rPr lang="zh-CN" altLang="en-US" dirty="0" smtClean="0"/>
              <a:t>编辑修改逻辑图形符号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540750" cy="4194175"/>
          </a:xfrm>
        </p:spPr>
        <p:txBody>
          <a:bodyPr/>
          <a:lstStyle/>
          <a:p>
            <a:pPr lvl="1"/>
            <a:r>
              <a:rPr lang="zh-CN" altLang="en-US" dirty="0" smtClean="0"/>
              <a:t>编辑增加“</a:t>
            </a:r>
            <a:r>
              <a:rPr lang="en-US" altLang="zh-CN" dirty="0" err="1" smtClean="0"/>
              <a:t>VeriModel</a:t>
            </a:r>
            <a:r>
              <a:rPr lang="zh-CN" altLang="en-US" dirty="0" smtClean="0"/>
              <a:t>”属性项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属性值必须与将调用的“模块名”相同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此例中为“</a:t>
            </a:r>
            <a:r>
              <a:rPr lang="en-US" altLang="zh-CN" dirty="0" err="1"/>
              <a:t>simple_cpu_mux_more_int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40886"/>
            <a:ext cx="5557217" cy="359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2758666" y="3935043"/>
            <a:ext cx="4248472" cy="50405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8" tIns="44450" rIns="90488" bIns="44450" numCol="1" rtlCol="0" anchor="ctr" anchorCtr="0" compatLnSpc="1"/>
          <a:lstStyle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800" b="1" i="0" u="none" strike="noStrike" cap="none" normalizeH="0" baseline="0" smtClean="0">
              <a:ln>
                <a:noFill/>
              </a:ln>
              <a:solidFill>
                <a:srgbClr val="3333CD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869560" cy="954360"/>
          </a:xfrm>
        </p:spPr>
        <p:txBody>
          <a:bodyPr/>
          <a:lstStyle/>
          <a:p>
            <a:r>
              <a:rPr lang="zh-CN" altLang="en-US" dirty="0"/>
              <a:t>给图形符号增加调用属性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实现逻辑实验</a:t>
            </a:r>
            <a:r>
              <a:rPr lang="zh-CN" altLang="en-US" sz="6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36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 smtClean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供后继组成实验使用</a:t>
            </a:r>
            <a:endParaRPr lang="en-US" altLang="zh-CN" sz="3600" dirty="0" smtClean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独立模块设计与仿真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独立模块设计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/>
              <a:t>用行为</a:t>
            </a:r>
            <a:r>
              <a:rPr lang="zh-CN" altLang="en-US" sz="2400" dirty="0" smtClean="0"/>
              <a:t>描述设计实现“</a:t>
            </a:r>
            <a:r>
              <a:rPr lang="en-US" altLang="zh-CN" sz="2400" dirty="0" smtClean="0"/>
              <a:t>PPT</a:t>
            </a:r>
            <a:r>
              <a:rPr lang="zh-CN" altLang="zh-CN" sz="2400" dirty="0" smtClean="0"/>
              <a:t>实验原理</a:t>
            </a:r>
            <a:r>
              <a:rPr lang="zh-CN" altLang="en-US" sz="2400" dirty="0" smtClean="0"/>
              <a:t>”部分</a:t>
            </a:r>
            <a:r>
              <a:rPr lang="zh-CN" altLang="en-US" sz="2400" dirty="0"/>
              <a:t>介绍的模块</a:t>
            </a:r>
            <a:endParaRPr lang="en-US" altLang="zh-CN" sz="2400" dirty="0"/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独立</a:t>
            </a:r>
            <a:r>
              <a:rPr lang="zh-CN" altLang="en-US" sz="2800" dirty="0">
                <a:solidFill>
                  <a:schemeClr val="tx1"/>
                </a:solidFill>
              </a:rPr>
              <a:t>模块仿真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设计仿真激励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输入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代码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分别仿真独立模块</a:t>
            </a:r>
            <a:endParaRPr lang="en-US" altLang="zh-CN" sz="2400" dirty="0" smtClean="0"/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仿真通过后制作必要的逻辑符号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sz="2400" dirty="0" smtClean="0"/>
              <a:t>设计独立模块的逻辑符号</a:t>
            </a:r>
            <a:r>
              <a:rPr lang="en-US" altLang="zh-CN" sz="2400" dirty="0"/>
              <a:t>(.</a:t>
            </a:r>
            <a:r>
              <a:rPr lang="en-US" altLang="zh-CN" sz="2400" dirty="0" err="1"/>
              <a:t>sym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/>
            <a:endParaRPr lang="en-US" altLang="zh-CN" sz="2400" dirty="0"/>
          </a:p>
          <a:p>
            <a:pPr lvl="1"/>
            <a:endParaRPr lang="zh-CN" altLang="en-US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108012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存储器</a:t>
            </a:r>
            <a:r>
              <a:rPr lang="en-US" altLang="zh-CN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6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核生成</a:t>
            </a:r>
            <a:endParaRPr lang="en-US" altLang="zh-CN" sz="600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buNone/>
            </a:pPr>
            <a:r>
              <a:rPr lang="en-US" altLang="zh-CN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6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参考逻辑实验</a:t>
            </a:r>
            <a:r>
              <a:rPr lang="en-US" altLang="zh-CN" sz="36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Exp05</a:t>
            </a:r>
            <a:r>
              <a:rPr lang="zh-CN" altLang="en-US" sz="36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3600" dirty="0" smtClean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endParaRPr lang="en-US" altLang="zh-CN" sz="3600" dirty="0" smtClean="0">
              <a:solidFill>
                <a:schemeClr val="tx1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84494" y="2329532"/>
            <a:ext cx="5934075" cy="39077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496" y="116632"/>
            <a:ext cx="8013576" cy="9543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dirty="0" smtClean="0"/>
              <a:t>ROM_D </a:t>
            </a:r>
            <a:r>
              <a:rPr lang="en-US" altLang="zh-CN" dirty="0"/>
              <a:t>IP Core-</a:t>
            </a:r>
            <a:r>
              <a:rPr lang="en-US" altLang="zh-CN" dirty="0">
                <a:solidFill>
                  <a:srgbClr val="FF0000"/>
                </a:solidFill>
              </a:rPr>
              <a:t>U2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7175" y="1126616"/>
            <a:ext cx="8540750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 smtClean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</a:t>
            </a:r>
            <a:r>
              <a:rPr lang="zh-CN" altLang="en-US" sz="2400" dirty="0" smtClean="0">
                <a:solidFill>
                  <a:srgbClr val="080808"/>
                </a:solidFill>
              </a:rPr>
              <a:t>建立</a:t>
            </a:r>
            <a:r>
              <a:rPr lang="en-US" altLang="zh-CN" sz="2400" dirty="0" smtClean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ROM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  <a:endParaRPr lang="zh-CN" altLang="en-US" sz="2400" dirty="0">
              <a:solidFill>
                <a:srgbClr val="080808"/>
              </a:solidFill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ISE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New Source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 smtClean="0">
                <a:solidFill>
                  <a:srgbClr val="080808"/>
                </a:solidFill>
              </a:rPr>
              <a:t>。</a:t>
            </a:r>
            <a:endParaRPr lang="en-US" altLang="zh-CN" sz="2400" b="1" dirty="0" smtClean="0"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120388" y="3858220"/>
            <a:ext cx="3097213" cy="1001787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7150590" y="2122326"/>
            <a:ext cx="1846262" cy="647700"/>
          </a:xfrm>
          <a:prstGeom prst="wedgeRoundRectCallout">
            <a:avLst>
              <a:gd name="adj1" fmla="val -170574"/>
              <a:gd name="adj2" fmla="val 26769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</a:t>
            </a:r>
            <a:r>
              <a:rPr lang="en-US" altLang="zh-CN" sz="1600" dirty="0" smtClean="0">
                <a:solidFill>
                  <a:srgbClr val="080808"/>
                </a:solidFill>
                <a:latin typeface="Arial" panose="020B0604020202020204" pitchFamily="34" charset="0"/>
              </a:rPr>
              <a:t>ROM_D/B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注意用小写字母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10" name="AutoShape 15"/>
          <p:cNvSpPr>
            <a:spLocks noChangeArrowheads="1"/>
          </p:cNvSpPr>
          <p:nvPr/>
        </p:nvSpPr>
        <p:spPr bwMode="auto">
          <a:xfrm>
            <a:off x="7318569" y="4860007"/>
            <a:ext cx="696913" cy="411163"/>
          </a:xfrm>
          <a:prstGeom prst="wedgeRoundRectCallout">
            <a:avLst>
              <a:gd name="adj1" fmla="val -187399"/>
              <a:gd name="adj2" fmla="val 156120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  <a:endParaRPr lang="zh-CN" altLang="en-US" sz="160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107504" y="3067657"/>
            <a:ext cx="722312" cy="307975"/>
          </a:xfrm>
          <a:prstGeom prst="wedgeRoundRectCallout">
            <a:avLst>
              <a:gd name="adj1" fmla="val 151097"/>
              <a:gd name="adj2" fmla="val 12202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选择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19696</Words>
  <Application>WPS 演示</Application>
  <PresentationFormat>全屏显示(4:3)</PresentationFormat>
  <Paragraphs>1819</Paragraphs>
  <Slides>114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114</vt:i4>
      </vt:variant>
    </vt:vector>
  </HeadingPairs>
  <TitlesOfParts>
    <vt:vector size="147" baseType="lpstr">
      <vt:lpstr>Arial</vt:lpstr>
      <vt:lpstr>宋体</vt:lpstr>
      <vt:lpstr>Wingdings</vt:lpstr>
      <vt:lpstr>Calibri</vt:lpstr>
      <vt:lpstr>Calibri</vt:lpstr>
      <vt:lpstr>微软雅黑</vt:lpstr>
      <vt:lpstr>黑体</vt:lpstr>
      <vt:lpstr>华文隶书</vt:lpstr>
      <vt:lpstr>Times New Roman</vt:lpstr>
      <vt:lpstr>华文行楷</vt:lpstr>
      <vt:lpstr>楷体_GB2312</vt:lpstr>
      <vt:lpstr>隶书</vt:lpstr>
      <vt:lpstr>新宋体</vt:lpstr>
      <vt:lpstr>Arial Unicode MS</vt:lpstr>
      <vt:lpstr>华文楷体</vt:lpstr>
      <vt:lpstr>Tahoma</vt:lpstr>
      <vt:lpstr>Algerian</vt:lpstr>
      <vt:lpstr>Office 主题</vt:lpstr>
      <vt:lpstr>MS_ClipArt_Gallery.5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Computer Organization &amp; Design 					   实验与课程设计</vt:lpstr>
      <vt:lpstr>实验室规范和说明</vt:lpstr>
      <vt:lpstr>2019计算机组成实验日历</vt:lpstr>
      <vt:lpstr>Course Outline</vt:lpstr>
      <vt:lpstr>实验目的</vt:lpstr>
      <vt:lpstr>实验环境</vt:lpstr>
      <vt:lpstr>Course Outline</vt:lpstr>
      <vt:lpstr>实验任务</vt:lpstr>
      <vt:lpstr>Course Outline</vt:lpstr>
      <vt:lpstr>PowerPoint 演示文稿</vt:lpstr>
      <vt:lpstr>逻辑实验输出模块优化：多路器</vt:lpstr>
      <vt:lpstr>逻辑实验输出模块优化：多路器一</vt:lpstr>
      <vt:lpstr>逻辑实验输出模块优化：多路器二</vt:lpstr>
      <vt:lpstr>逻辑实验输出模块优化：多路器三</vt:lpstr>
      <vt:lpstr>逻辑实验输出模块优化：算术函数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逻辑实验输出模块优化：位扩展</vt:lpstr>
      <vt:lpstr>PowerPoint 演示文稿</vt:lpstr>
      <vt:lpstr>八数据通路模块：Multi_8CH32</vt:lpstr>
      <vt:lpstr>八路数据通道模块参考描述：端口描述</vt:lpstr>
      <vt:lpstr>32位数据八通道模块：调用MUX8T1_32</vt:lpstr>
      <vt:lpstr>PowerPoint 演示文稿</vt:lpstr>
      <vt:lpstr>Multi_8CH32调用信号关系</vt:lpstr>
      <vt:lpstr>逻辑实验通用分频模块M1优化：clk_div.v</vt:lpstr>
      <vt:lpstr>通用分频模块端口信号及描述参考</vt:lpstr>
      <vt:lpstr>开关去抖动模块M2优化：SAnti_jitter.v</vt:lpstr>
      <vt:lpstr>开关去抖动模块端口信号</vt:lpstr>
      <vt:lpstr>双32位数据输入IP核M4：SEnter_2_32</vt:lpstr>
      <vt:lpstr>双32位数据输入模块端口信号</vt:lpstr>
      <vt:lpstr>七段码显示器IP核M3：SSeg7_Dev</vt:lpstr>
      <vt:lpstr>七段码显示器IP核端口信号</vt:lpstr>
      <vt:lpstr>LED并行显示模块M6：SPIO</vt:lpstr>
      <vt:lpstr>LED并行显示模块IP核端口信号</vt:lpstr>
      <vt:lpstr>只读存储器IP核M14-1优化： 						ROM_32_32</vt:lpstr>
      <vt:lpstr>ROM_B调用端口信号</vt:lpstr>
      <vt:lpstr>随机存储器IP核M14-2优化：RAM_32_32</vt:lpstr>
      <vt:lpstr>RAM_B调用端口信号</vt:lpstr>
      <vt:lpstr>Block Memory 时序</vt:lpstr>
      <vt:lpstr>Course Outline</vt:lpstr>
      <vt:lpstr>Sword实验平台板级资源</vt:lpstr>
      <vt:lpstr>Sword平台板级资源说明</vt:lpstr>
      <vt:lpstr>设计工程一：OExp01-Element</vt:lpstr>
      <vt:lpstr>PowerPoint 演示文稿</vt:lpstr>
      <vt:lpstr>PowerPoint 演示文稿</vt:lpstr>
      <vt:lpstr>设计要点</vt:lpstr>
      <vt:lpstr>仿真参考：以4选一为例</vt:lpstr>
      <vt:lpstr>设计工程二：OExp01-MUX</vt:lpstr>
      <vt:lpstr>设计要点</vt:lpstr>
      <vt:lpstr>PowerPoint 演示文稿</vt:lpstr>
      <vt:lpstr>PowerPoint 演示文稿</vt:lpstr>
      <vt:lpstr>阵列式按键预处理与输入模块连接</vt:lpstr>
      <vt:lpstr>显示信号与七段显示器连接</vt:lpstr>
      <vt:lpstr>存储器连接</vt:lpstr>
      <vt:lpstr>实验一顶层模块逻辑结构：SWORD平台</vt:lpstr>
      <vt:lpstr>实验一顶层模块逻辑结构：SWORD平台</vt:lpstr>
      <vt:lpstr>实验二七段显示部件 (设备 )扩展</vt:lpstr>
      <vt:lpstr>实验三建立CPU调试测试和应用环境</vt:lpstr>
      <vt:lpstr>实验四集成替换CPU核 (IP核设计CPU)</vt:lpstr>
      <vt:lpstr>实验一顶层模块逻辑结构：Arduino子板</vt:lpstr>
      <vt:lpstr>实验一顶层程序说明</vt:lpstr>
      <vt:lpstr>U9模块说明</vt:lpstr>
      <vt:lpstr>物理验证-板级GPIO接口功能</vt:lpstr>
      <vt:lpstr>实验结果 Ai</vt:lpstr>
      <vt:lpstr>通道6  文本显示</vt:lpstr>
      <vt:lpstr>通道6  图形显示</vt:lpstr>
      <vt:lpstr>实验结果1</vt:lpstr>
      <vt:lpstr>实验结果2</vt:lpstr>
      <vt:lpstr>用户约束</vt:lpstr>
      <vt:lpstr>PowerPoint 演示文稿</vt:lpstr>
      <vt:lpstr>PowerPoint 演示文稿</vt:lpstr>
      <vt:lpstr>输入设备功能定义</vt:lpstr>
      <vt:lpstr>附录</vt:lpstr>
      <vt:lpstr>建立ISE开发工程</vt:lpstr>
      <vt:lpstr>平台参数选择</vt:lpstr>
      <vt:lpstr>实验一工程模板</vt:lpstr>
      <vt:lpstr>建立实验一顶层模块(原理图输入模板)</vt:lpstr>
      <vt:lpstr>原理图输入模板</vt:lpstr>
      <vt:lpstr>原理图输入窗口与环境</vt:lpstr>
      <vt:lpstr>基本模块输入</vt:lpstr>
      <vt:lpstr>基本连线：楼道控制灯电路</vt:lpstr>
      <vt:lpstr>总线连接</vt:lpstr>
      <vt:lpstr>PowerPoint 演示文稿</vt:lpstr>
      <vt:lpstr>加入自己设计模块的逻辑符号</vt:lpstr>
      <vt:lpstr>输入实验一顶层模块</vt:lpstr>
      <vt:lpstr>放置了U8、U9模块</vt:lpstr>
      <vt:lpstr>在逻辑Exp14中修改输入：连接若干信号</vt:lpstr>
      <vt:lpstr>完成输入后第二层模块层次关系</vt:lpstr>
      <vt:lpstr>原理图检查</vt:lpstr>
      <vt:lpstr>关联顶层调用模块</vt:lpstr>
      <vt:lpstr>PowerPoint 演示文稿</vt:lpstr>
      <vt:lpstr>设计新逻辑模块图形符号</vt:lpstr>
      <vt:lpstr>编辑修改逻辑图形符号</vt:lpstr>
      <vt:lpstr>给图形符号增加调用属性</vt:lpstr>
      <vt:lpstr>PowerPoint 演示文稿</vt:lpstr>
      <vt:lpstr>独立模块设计与仿真</vt:lpstr>
      <vt:lpstr>PowerPoint 演示文稿</vt:lpstr>
      <vt:lpstr>ROM_D IP Core-U2</vt:lpstr>
      <vt:lpstr>PowerPoint 演示文稿</vt:lpstr>
      <vt:lpstr>PowerPoint 演示文稿</vt:lpstr>
      <vt:lpstr>PowerPoint 演示文稿</vt:lpstr>
      <vt:lpstr>PowerPoint 演示文稿</vt:lpstr>
      <vt:lpstr>ROM初始化文件：.coe</vt:lpstr>
      <vt:lpstr>RAM_B IP Core-U3</vt:lpstr>
      <vt:lpstr>PowerPoint 演示文稿</vt:lpstr>
      <vt:lpstr>PowerPoint 演示文稿</vt:lpstr>
      <vt:lpstr>PowerPoint 演示文稿</vt:lpstr>
      <vt:lpstr>本实验RAM无初始化数据</vt:lpstr>
      <vt:lpstr>PowerPoint 演示文稿</vt:lpstr>
      <vt:lpstr>接口说明： Arduino子板-七段码</vt:lpstr>
      <vt:lpstr>接口说明： Arduino子板-LED</vt:lpstr>
      <vt:lpstr>引脚约束：Arduino-Sword-002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　</dc:title>
  <dc:creator>zj_sqs</dc:creator>
  <cp:lastModifiedBy>生活如茶</cp:lastModifiedBy>
  <cp:revision>511</cp:revision>
  <dcterms:created xsi:type="dcterms:W3CDTF">2013-04-10T02:56:00Z</dcterms:created>
  <dcterms:modified xsi:type="dcterms:W3CDTF">2019-02-26T03:30:38Z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